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7" r:id="rId3"/>
    <p:sldMasterId id="2147483710" r:id="rId4"/>
  </p:sldMasterIdLst>
  <p:notesMasterIdLst>
    <p:notesMasterId r:id="rId94"/>
  </p:notesMasterIdLst>
  <p:sldIdLst>
    <p:sldId id="454" r:id="rId5"/>
    <p:sldId id="263" r:id="rId6"/>
    <p:sldId id="350" r:id="rId7"/>
    <p:sldId id="375" r:id="rId8"/>
    <p:sldId id="346" r:id="rId9"/>
    <p:sldId id="349" r:id="rId10"/>
    <p:sldId id="473" r:id="rId11"/>
    <p:sldId id="472" r:id="rId12"/>
    <p:sldId id="264" r:id="rId13"/>
    <p:sldId id="479" r:id="rId14"/>
    <p:sldId id="471" r:id="rId15"/>
    <p:sldId id="273" r:id="rId16"/>
    <p:sldId id="400" r:id="rId17"/>
    <p:sldId id="474" r:id="rId18"/>
    <p:sldId id="335" r:id="rId19"/>
    <p:sldId id="278" r:id="rId20"/>
    <p:sldId id="279" r:id="rId21"/>
    <p:sldId id="327" r:id="rId22"/>
    <p:sldId id="322" r:id="rId23"/>
    <p:sldId id="280" r:id="rId24"/>
    <p:sldId id="283" r:id="rId25"/>
    <p:sldId id="284" r:id="rId26"/>
    <p:sldId id="285" r:id="rId27"/>
    <p:sldId id="363" r:id="rId28"/>
    <p:sldId id="286" r:id="rId29"/>
    <p:sldId id="287" r:id="rId30"/>
    <p:sldId id="469" r:id="rId31"/>
    <p:sldId id="282" r:id="rId32"/>
    <p:sldId id="403" r:id="rId33"/>
    <p:sldId id="266" r:id="rId34"/>
    <p:sldId id="288" r:id="rId35"/>
    <p:sldId id="321" r:id="rId36"/>
    <p:sldId id="262" r:id="rId37"/>
    <p:sldId id="324" r:id="rId38"/>
    <p:sldId id="323" r:id="rId39"/>
    <p:sldId id="372" r:id="rId40"/>
    <p:sldId id="459" r:id="rId41"/>
    <p:sldId id="468" r:id="rId42"/>
    <p:sldId id="259" r:id="rId43"/>
    <p:sldId id="458" r:id="rId44"/>
    <p:sldId id="260" r:id="rId45"/>
    <p:sldId id="376" r:id="rId46"/>
    <p:sldId id="467" r:id="rId47"/>
    <p:sldId id="325" r:id="rId48"/>
    <p:sldId id="450" r:id="rId49"/>
    <p:sldId id="292" r:id="rId50"/>
    <p:sldId id="267" r:id="rId51"/>
    <p:sldId id="401" r:id="rId52"/>
    <p:sldId id="392" r:id="rId53"/>
    <p:sldId id="475" r:id="rId54"/>
    <p:sldId id="409" r:id="rId55"/>
    <p:sldId id="373" r:id="rId56"/>
    <p:sldId id="274" r:id="rId57"/>
    <p:sldId id="275" r:id="rId58"/>
    <p:sldId id="326" r:id="rId59"/>
    <p:sldId id="291" r:id="rId60"/>
    <p:sldId id="290" r:id="rId61"/>
    <p:sldId id="276" r:id="rId62"/>
    <p:sldId id="412" r:id="rId63"/>
    <p:sldId id="466" r:id="rId64"/>
    <p:sldId id="289" r:id="rId65"/>
    <p:sldId id="413" r:id="rId66"/>
    <p:sldId id="456" r:id="rId67"/>
    <p:sldId id="411" r:id="rId68"/>
    <p:sldId id="465" r:id="rId69"/>
    <p:sldId id="271" r:id="rId70"/>
    <p:sldId id="427" r:id="rId71"/>
    <p:sldId id="424" r:id="rId72"/>
    <p:sldId id="270" r:id="rId73"/>
    <p:sldId id="426" r:id="rId74"/>
    <p:sldId id="419" r:id="rId75"/>
    <p:sldId id="301" r:id="rId76"/>
    <p:sldId id="317" r:id="rId77"/>
    <p:sldId id="316" r:id="rId78"/>
    <p:sldId id="315" r:id="rId79"/>
    <p:sldId id="318" r:id="rId80"/>
    <p:sldId id="360" r:id="rId81"/>
    <p:sldId id="302" r:id="rId82"/>
    <p:sldId id="480" r:id="rId83"/>
    <p:sldId id="320" r:id="rId84"/>
    <p:sldId id="268" r:id="rId85"/>
    <p:sldId id="336" r:id="rId86"/>
    <p:sldId id="457" r:id="rId87"/>
    <p:sldId id="477" r:id="rId88"/>
    <p:sldId id="415" r:id="rId89"/>
    <p:sldId id="366" r:id="rId90"/>
    <p:sldId id="365" r:id="rId91"/>
    <p:sldId id="377" r:id="rId92"/>
    <p:sldId id="389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3A7A3A"/>
    <a:srgbClr val="66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78478" autoAdjust="0"/>
  </p:normalViewPr>
  <p:slideViewPr>
    <p:cSldViewPr snapToGrid="0">
      <p:cViewPr varScale="1">
        <p:scale>
          <a:sx n="52" d="100"/>
          <a:sy n="52" d="100"/>
        </p:scale>
        <p:origin x="84" y="8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presProps" Target="pres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C881A-D32E-42E8-9070-7EB713AA357F}" type="datetimeFigureOut">
              <a:rPr lang="en-US" smtClean="0"/>
              <a:t>12/25/2025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B6EA1-B038-4F2A-86A0-5554CC981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54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991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store JSON in SQL Server. Do I use varchar or </a:t>
            </a:r>
            <a:r>
              <a:rPr lang="en-US" dirty="0" err="1"/>
              <a:t>nvarchar</a:t>
            </a:r>
            <a:r>
              <a:rPr lang="en-US" dirty="0"/>
              <a:t>?</a:t>
            </a:r>
          </a:p>
          <a:p>
            <a:r>
              <a:rPr lang="en-US" dirty="0"/>
              <a:t>If your characters cannot be represented by the ones in red, you need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Notice the selection of a variety of foreign accented letters, and grammar-corrected punctuation.</a:t>
            </a:r>
          </a:p>
          <a:p>
            <a:r>
              <a:rPr lang="en-US" dirty="0"/>
              <a:t>You may also need to consider if have legal reasons to capture “exactly” what the user entered.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39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the JSON datatype afford us?</a:t>
            </a:r>
          </a:p>
          <a:p>
            <a:endParaRPr lang="en-US" dirty="0"/>
          </a:p>
          <a:p>
            <a:r>
              <a:rPr lang="en-US" dirty="0"/>
              <a:t>Supports documents up to 2GB (in binary format)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reads, as the document is already parsed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writes, as the query can update individual values without accessing the entire document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storage, optimized for compression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225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JSON is updated in varchar and </a:t>
            </a:r>
            <a:r>
              <a:rPr lang="en-US" dirty="0" err="1"/>
              <a:t>nvarchar</a:t>
            </a:r>
            <a:r>
              <a:rPr lang="en-US" dirty="0"/>
              <a:t> columns, the entire value is re-written.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246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choose your datatype incorrectly, you could face issues of character demotion, substitution, or loss.</a:t>
            </a:r>
          </a:p>
          <a:p>
            <a:r>
              <a:rPr lang="en-US" dirty="0"/>
              <a:t>Note: For this example, make sure you are displaying your results in text, not in grid view. Not all Unicode characters are viewable in the grid view.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56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some rules of JSON formatting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863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Whatever character starts must have a finishing character. Since these are curly braces, this is a JSON object. There is only one entry.</a:t>
            </a:r>
          </a:p>
          <a:p>
            <a:r>
              <a:rPr lang="en-US" dirty="0"/>
              <a:t>Our path will start at the root, denoted by a $-character.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895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outside brackets are boxed, meaning that this is an array. This array happens to contain one item: an object.</a:t>
            </a:r>
          </a:p>
          <a:p>
            <a:r>
              <a:rPr lang="en-US" dirty="0"/>
              <a:t>Arrays in JSON are zero-based, just like in JavaScript.</a:t>
            </a:r>
          </a:p>
          <a:p>
            <a:r>
              <a:rPr lang="en-US" dirty="0"/>
              <a:t>APIs may return a JSON </a:t>
            </a:r>
            <a:r>
              <a:rPr lang="en-US" dirty="0" err="1"/>
              <a:t>resultset</a:t>
            </a:r>
            <a:r>
              <a:rPr lang="en-US" dirty="0"/>
              <a:t> as an array even when one item was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7221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an API may prefix the array with a property name, even something as trivial as “value”, “data” or “response”.</a:t>
            </a:r>
          </a:p>
          <a:p>
            <a:r>
              <a:rPr lang="en-US" dirty="0"/>
              <a:t>Notice this pushes all the data down one level lower by indention.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238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129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While, yes, I could name all my properties the same name, our TSQL JSON operators will only pick up the first one it comes across. </a:t>
            </a:r>
          </a:p>
          <a:p>
            <a:r>
              <a:rPr lang="en-US" dirty="0"/>
              <a:t>Clearly, this is not a beneficial practice. Nor is naming the properties with names that I can’t easily describe or type.</a:t>
            </a:r>
          </a:p>
          <a:p>
            <a:r>
              <a:rPr lang="en-US" dirty="0"/>
              <a:t>(I have an extra demo to demonstrate this. Look for the file titled “Property Naming.”)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07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manager tells me to work with Jason, an outsider, who has an import for 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43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“null” is lowercase. Anything else is considered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166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I say unordered, yet the example shows an alphabetical list of children. </a:t>
            </a:r>
          </a:p>
          <a:p>
            <a:r>
              <a:rPr lang="en-US" dirty="0"/>
              <a:t>You cannot expect the data to return this way every time, nor can you make decisions of order in this manner.</a:t>
            </a:r>
          </a:p>
          <a:p>
            <a:r>
              <a:rPr lang="en-US" dirty="0"/>
              <a:t>I have personally experienced APIs returning arrays in random order.</a:t>
            </a:r>
          </a:p>
          <a:p>
            <a:r>
              <a:rPr lang="en-US" dirty="0"/>
              <a:t>If order is important, change children from an array of strings to an array of JSON objects. The object would then include properties “name” and “age” for example.</a:t>
            </a:r>
          </a:p>
          <a:p>
            <a:r>
              <a:rPr lang="en-US" dirty="0"/>
              <a:t>Datatypes do not have to match in an array, and array-members can include other arrays or objects.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955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1927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smallest JSON you can make is 2 characters: curly brackets or square brackets.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43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 are enough rules that you could make a game show out of it, but thankfully we can let SQL Server do the heavy thinking for us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42075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testing various values, some JSON formatting rules have appeared</a:t>
            </a:r>
            <a:endParaRPr lang="en-US" sz="1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325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Server 2022 has improved ISJSON with a second parameter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617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text must agree to the ISJSON function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  <a:p>
            <a:r>
              <a:rPr lang="en-US" dirty="0"/>
              <a:t>This constraint is not necessary for a column of datatype JSON, as it will automatically check for formatting.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711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 SQL engine is smart enough to know that there is no extra positions of parents beyond 0 and 1.</a:t>
            </a:r>
          </a:p>
          <a:p>
            <a:r>
              <a:rPr lang="en-US" dirty="0"/>
              <a:t>The “bogus-field” property needs double-quotes because the hyphen is a special character.</a:t>
            </a:r>
          </a:p>
          <a:p>
            <a:r>
              <a:rPr lang="en-US" dirty="0"/>
              <a:t>Any of the properties can be double-quoted, but they are not necessary when special characters are absent.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739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root (“$”) doesn’t even exist, you have bad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09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Jason works with semi-structured data. This type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doesn’t strictly adhere to a fixed schema or rigid data mode.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JSON represents data in a hierarchical structure using key-value pairs. Objects contain key-value pairs, and arrays can hold multiple values. 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This flexibility allows you to nest objects and arrays within each other.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4459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I’d probably use ISJSON to test for valid JSON, and JSON_PATH_EXISTS for optional properties such as “feature-flag”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444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459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 availability of the *-wildcard, where if the value exists ANYWHERE in the key, a true is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718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2328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invalid JSON is passed to JSON_QUERY, an error is returned.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322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invalid JSON is passed to JSON_QUERY, an error is returned.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71056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invalid JSON is passed to JSON_VALUE, an error is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448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and NON-NULL value before it can settle in the table data. 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99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8089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quite unfortunate that these two functions do not intersect, but determine whether you get results or not.</a:t>
            </a:r>
          </a:p>
          <a:p>
            <a:r>
              <a:rPr lang="en-US" dirty="0"/>
              <a:t>Even I will mix them up so don’t get frustrated.</a:t>
            </a:r>
          </a:p>
          <a:p>
            <a:r>
              <a:rPr lang="en-US" dirty="0"/>
              <a:t>You absolutely need sample data to know which function will acquire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73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may be times were you need to convert one format to the other for import/export purposes.</a:t>
            </a:r>
          </a:p>
          <a:p>
            <a:r>
              <a:rPr lang="en-US" dirty="0"/>
              <a:t>Maybe you store JSON in the SQL Server in its raw format from an API, and you want to query values from it.</a:t>
            </a:r>
          </a:p>
          <a:p>
            <a:r>
              <a:rPr lang="en-US" dirty="0"/>
              <a:t>We’ll talk about the operators you need to do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570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root ($) moves perspective as you navigate with JSON_QUERY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313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prefix the $ with keywords lax and strict.</a:t>
            </a:r>
          </a:p>
          <a:p>
            <a:r>
              <a:rPr lang="en-US" dirty="0"/>
              <a:t>Lax (default) prevents errors and results with NULL when no value is found at the JSON path given.</a:t>
            </a:r>
          </a:p>
          <a:p>
            <a:r>
              <a:rPr lang="en-US" dirty="0"/>
              <a:t>Strict throws errors only when no value is found at the JSON path given.</a:t>
            </a:r>
          </a:p>
          <a:p>
            <a:r>
              <a:rPr lang="en-US" dirty="0"/>
              <a:t>“Lax” and “strict” can applied to any JSON operator that uses the ‘$’ notation.</a:t>
            </a:r>
          </a:p>
          <a:p>
            <a:endParaRPr lang="en-US" dirty="0"/>
          </a:p>
          <a:p>
            <a:r>
              <a:rPr lang="en-US" dirty="0"/>
              <a:t>Fun fact: JSON_PATH_EXISTS will accept the lax/strict keywords, but ultimately ignores them…. Providing only a yes/no answer if the path exists.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105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dataset returned by OPENJSON is statement-scoped. Unless you send it to a table, it is lost at the next statement.</a:t>
            </a:r>
          </a:p>
          <a:p>
            <a:r>
              <a:rPr lang="en-US" dirty="0"/>
              <a:t>Notice the types returned. Perhaps you could build a hierarchical loop and process these rows differently based on the value of type?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32682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OPENJSON also supports a WITH clause to pre-define the table signature it will return, mapped to the paths within the JSON</a:t>
            </a:r>
          </a:p>
          <a:p>
            <a:r>
              <a:rPr lang="en-US" dirty="0"/>
              <a:t>If the key value is an object or array, use the AS JSON phrase, rather than map a path.</a:t>
            </a:r>
          </a:p>
          <a:p>
            <a:endParaRPr lang="en-US" dirty="0"/>
          </a:p>
          <a:p>
            <a:r>
              <a:rPr lang="en-US" dirty="0"/>
              <a:t>Using the WITH() phrase is the difference between getting results pivoted or unpivoted.</a:t>
            </a:r>
          </a:p>
          <a:p>
            <a:r>
              <a:rPr lang="en-US" dirty="0"/>
              <a:t>Check out my other presentation “The TSQL PIVOT Operators” sometime at </a:t>
            </a:r>
            <a:r>
              <a:rPr lang="en-US" dirty="0" err="1"/>
              <a:t>Github</a:t>
            </a:r>
            <a:r>
              <a:rPr lang="en-US" dirty="0"/>
              <a:t>, SQL Saturday, or YouTube.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272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all the JSON operators, OPENJSON is the only one that currently does not work with the JSON datatype. </a:t>
            </a:r>
          </a:p>
          <a:p>
            <a:r>
              <a:rPr lang="en-US" dirty="0"/>
              <a:t>But this is an easy fix: We just convert the </a:t>
            </a:r>
            <a:r>
              <a:rPr lang="en-US" dirty="0" err="1"/>
              <a:t>json</a:t>
            </a:r>
            <a:r>
              <a:rPr lang="en-US" dirty="0"/>
              <a:t> text into an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Hopefully this will be addressed soon by Microsoft.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4257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IntelliSense does not work with OPENJSON, so you might think you’re using it wrong.</a:t>
            </a:r>
          </a:p>
          <a:p>
            <a:r>
              <a:rPr lang="en-US" dirty="0"/>
              <a:t>So remember: you define the columns using the WITH() phrase, </a:t>
            </a:r>
          </a:p>
          <a:p>
            <a:r>
              <a:rPr lang="en-US" dirty="0"/>
              <a:t>or you have the default “key,” “value” and “type” columns if you avoid the WITH() phrase.</a:t>
            </a:r>
          </a:p>
          <a:p>
            <a:endParaRPr lang="en-US" dirty="0"/>
          </a:p>
          <a:p>
            <a:r>
              <a:rPr lang="en-US" dirty="0"/>
              <a:t>If you reach an “invalid column key” error, you can fix this by re-aliasing the column name as itself.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30698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Let’s talk about CROSS APPLY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033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take away from the CROSS JOIN that “for each” row in Table1, we get rows of Table2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996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Cross apply, also known as a “lateral join”, simplifies the statement.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49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statement is a lot harder with TOP 2.</a:t>
            </a:r>
          </a:p>
          <a:p>
            <a:r>
              <a:rPr lang="en-US" dirty="0"/>
              <a:t>Note also how the execution plans show that the CROSS JOIN  is more performant than the INNER JOIN method</a:t>
            </a:r>
          </a:p>
          <a:p>
            <a:endParaRPr lang="en-US" dirty="0"/>
          </a:p>
          <a:p>
            <a:r>
              <a:rPr lang="en-US" dirty="0"/>
              <a:t>(I did not add primary keys and indexes to this simple example. </a:t>
            </a:r>
          </a:p>
          <a:p>
            <a:r>
              <a:rPr lang="en-US" dirty="0"/>
              <a:t>The results change slightly if you design it properly, but Query 2 remains more performant.)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09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8832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one thing to work with variables, it’s another to work directly with JSON data stored in the table.</a:t>
            </a:r>
          </a:p>
          <a:p>
            <a:endParaRPr lang="en-US" dirty="0"/>
          </a:p>
          <a:p>
            <a:r>
              <a:rPr lang="en-US" dirty="0"/>
              <a:t>You might be tempted to use OPENJSON in the SELECT clause, but remember it belongs in the FROM clause.</a:t>
            </a:r>
          </a:p>
          <a:p>
            <a:r>
              <a:rPr lang="en-US" dirty="0"/>
              <a:t>The FROM clause requires a table as a </a:t>
            </a:r>
            <a:r>
              <a:rPr lang="en-US" dirty="0" err="1"/>
              <a:t>datasource</a:t>
            </a:r>
            <a:r>
              <a:rPr lang="en-US" dirty="0"/>
              <a:t>, not a column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34405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8659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CROSS APPLY should form a dependency (a join) to the OPENJSON source above.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9092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could not write this query using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@_json) on each line.</a:t>
            </a:r>
          </a:p>
          <a:p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 WHERE clause is important because issuing JSON_VALUE against a non-object will result in a parse error similar to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“JSON text is not properly formatted. Unexpected character 'J' is found at position 0.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60000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WITH() clause, I lose the keys’ names in the data.</a:t>
            </a:r>
          </a:p>
          <a:p>
            <a:r>
              <a:rPr lang="en-US" dirty="0"/>
              <a:t>This is because the key names (as data) were pivoted into column names.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3438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13014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JSON_ARRAY can be nested, can be combined with JSON_OBJECT.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the defaults of ABSENT ON NULL and NULL ON NULL switch between the two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074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EE70D-9846-B2BA-CCF4-DCEFD257F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5337E3-2FD4-9695-9982-EA37AABBB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D8B14A-A5B8-5F27-09BB-A4D667EBA4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JSON_ARRAY can be nested, can be combined with JSON_OBJECT.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the defaults of ABSENT ON NULL and NULL ON NULL switch between the two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22CDF-6D76-5127-0907-C6D168E6F9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437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D7FED-F52D-9BCA-F86C-34967CE06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CF3BDD-9E3C-D900-F458-C2AA80182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760F1B-ACA3-D185-96BD-49C67D8CD9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value-add of JSON_ARRAYAGG is using a GROUP BY clause to consolidate values into a potentially-ordered array.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DDCA9-7E1D-1F52-49F5-BF12F3592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61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JSON_OBJECT can be nested, can be combined with JSON_ARRAY which we will discuss soon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92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69849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14AC7-FDBE-9358-9CAF-8F1C5FF25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E7522C-D39B-BB37-3F71-2171AC9E9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8CDA95-82E5-09FF-B5A4-449BE2314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JSON_OBJECT can be nested, can be combined with JSON_ARRAY which we will discuss soon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647C9-4200-F3F2-2ADC-AA582DE8F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0770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BC13C-91B6-C655-4CA1-ED7114BF7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D27A5D-12D1-2F73-F1A7-3AABF8F531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F42EB0-EA37-13B2-7B9B-FBDA3DC3E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FF00FF"/>
                </a:solidFill>
                <a:latin typeface="Consolas" panose="020B0609020204030204" pitchFamily="49" charset="0"/>
              </a:rPr>
              <a:t>JSON_OBJECTAGG allows me to build </a:t>
            </a:r>
            <a:r>
              <a:rPr lang="en-US" dirty="0"/>
              <a:t>an object of key/value pairs using a GROUP BY clause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6496E-D236-1A82-440F-738241E64A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5260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should be noted that the display in the FOR JSON AUTO is not necessarily pretty-printed JSON.</a:t>
            </a:r>
          </a:p>
          <a:p>
            <a:r>
              <a:rPr lang="en-US" dirty="0"/>
              <a:t>You would still need Notepad++ or some other 3</a:t>
            </a:r>
            <a:r>
              <a:rPr lang="en-US" baseline="30000" dirty="0"/>
              <a:t>rd</a:t>
            </a:r>
            <a:r>
              <a:rPr lang="en-US" dirty="0"/>
              <a:t>-party tool.</a:t>
            </a:r>
          </a:p>
          <a:p>
            <a:endParaRPr lang="en-US" dirty="0"/>
          </a:p>
          <a:p>
            <a:r>
              <a:rPr lang="en-US" dirty="0"/>
              <a:t>(I have a demo showing that you only receive pretty-print output if it was initially inserted in pretty-print format.)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2070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Earlier we talked about how many characters to show in the Query Results pane. It said “Non-XML data”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701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here, this is considered “XML data.”  The default is 2MB, and I can go higher.</a:t>
            </a:r>
          </a:p>
          <a:p>
            <a:r>
              <a:rPr lang="en-US" dirty="0"/>
              <a:t>Remember the limit for “Non-XML data” is 2MB.</a:t>
            </a:r>
          </a:p>
          <a:p>
            <a:endParaRPr lang="en-US" dirty="0"/>
          </a:p>
          <a:p>
            <a:r>
              <a:rPr lang="en-US" dirty="0"/>
              <a:t>2MB is roughly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2097152 characters (if varchar), so don’t go overboard. 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SSMS aims to please at the expense of your 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6844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means I can get around the limit of 65K characters in </a:t>
            </a:r>
            <a:r>
              <a:rPr lang="en-US" dirty="0" err="1"/>
              <a:t>GridView</a:t>
            </a:r>
            <a:r>
              <a:rPr lang="en-US" dirty="0"/>
              <a:t> by re-casting the JSON as “FOR JSON AUTO” to view untruncated in an XML window.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9370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13014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Jeff’s “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” value disappeared because it is NULL.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This is the default behavior of FOR JSON (AUTO|PATH). See next slide for options to include it anyways.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3452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39234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19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SSMS offers an ability to view JSON, and you’ll hit a point where you need to see it for troubleshooting purposes.</a:t>
            </a:r>
          </a:p>
          <a:p>
            <a:r>
              <a:rPr lang="en-US" dirty="0"/>
              <a:t>When Results As Text, the default is 256 characters. </a:t>
            </a:r>
          </a:p>
          <a:p>
            <a:r>
              <a:rPr lang="en-US" dirty="0"/>
              <a:t>When Results As Grid, the default is 65 thousand plus characters.</a:t>
            </a:r>
          </a:p>
          <a:p>
            <a:r>
              <a:rPr lang="en-US" dirty="0"/>
              <a:t>Both can be updated to a little over 2 million.</a:t>
            </a:r>
          </a:p>
          <a:p>
            <a:r>
              <a:rPr lang="en-US" dirty="0"/>
              <a:t>Even so, both formats run the risk of results being truncated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2370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statement modifies the JSON, but only for the scope of the statement.</a:t>
            </a:r>
          </a:p>
          <a:p>
            <a:endParaRPr lang="en-US" dirty="0"/>
          </a:p>
          <a:p>
            <a:r>
              <a:rPr lang="en-US" dirty="0"/>
              <a:t>The second pair of statements persist the change.</a:t>
            </a:r>
          </a:p>
          <a:p>
            <a:endParaRPr lang="en-US" dirty="0"/>
          </a:p>
          <a:p>
            <a:r>
              <a:rPr lang="en-US" dirty="0"/>
              <a:t>Notice in the third statement that I don’t have to update the entire JSON for just a single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4734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friends “lax” and “strict” are extremely important when it comes to deleting or dropping values from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9899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5669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Jason is happy!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0745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we’d be pressing our luck to convince him on the benefits of relational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73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SSMS offers an ability to view JSON, and you’ll hit a point where you need to see it for troubleshooting purposes.</a:t>
            </a:r>
          </a:p>
          <a:p>
            <a:r>
              <a:rPr lang="en-US" dirty="0"/>
              <a:t>When Results As Text, the default is 256 characters. </a:t>
            </a:r>
          </a:p>
          <a:p>
            <a:r>
              <a:rPr lang="en-US" dirty="0"/>
              <a:t>When Results As Grid, the default is 65 thousand plus characters.</a:t>
            </a:r>
          </a:p>
          <a:p>
            <a:r>
              <a:rPr lang="en-US" dirty="0"/>
              <a:t>Both can be updated to a little over 2 million.</a:t>
            </a:r>
          </a:p>
          <a:p>
            <a:r>
              <a:rPr lang="en-US" dirty="0"/>
              <a:t>Even so, both formats run the risk of results being truncated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215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142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0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2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4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0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5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4.sv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7.sv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4.sv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4.sv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.png"/><Relationship Id="rId4" Type="http://schemas.openxmlformats.org/officeDocument/2006/relationships/image" Target="../media/image34.sv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.png"/><Relationship Id="rId4" Type="http://schemas.openxmlformats.org/officeDocument/2006/relationships/image" Target="../media/image39.svg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EC4A-B344-177E-CC0F-717252058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B4024-58B8-9BC6-C2C4-E9C54B14B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C38E6-A0DA-9688-EB50-1DC647FF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BF55A-110F-FF25-534F-F06374063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1A57F-1E45-9D38-A20B-E60067BD8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63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4708-7E9B-A1B8-D203-F864C0E37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E9B5F-F6C7-D532-024F-C087874B31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A7CB0-AACC-72A1-6164-0F9AFB570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34C05-05CC-148F-9549-AE59E7EB0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37AEB-0CBB-C9FD-4D34-ACBFFD5FE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2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11D8B1-35E5-FE9E-14BB-B63977163D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F99F59-8FFB-27A4-537F-1FB44AA76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721C5-FCE8-8496-07D7-200C84A8F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FBC29-C3A0-3AE4-10F2-8B812A2BD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96BF5-DFF7-46B6-815F-4BEC38830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55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91A856-7CB6-B925-44FD-C3776A3938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9" t="49687" r="27090"/>
          <a:stretch>
            <a:fillRect/>
          </a:stretch>
        </p:blipFill>
        <p:spPr>
          <a:xfrm rot="6530106" flipH="1">
            <a:off x="7308961" y="2156942"/>
            <a:ext cx="6526082" cy="5130736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964A1E-BAD9-6791-A022-2EDB24B2B7F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2A403B7-D59D-C303-7D4E-162F476C06A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9F00BA2-A253-C079-CD3A-377BBC7900C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669299" y="408321"/>
            <a:ext cx="2922639" cy="9895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A44004-DA51-0FC7-3FBD-EC8AC56DBA5B}"/>
              </a:ext>
            </a:extLst>
          </p:cNvPr>
          <p:cNvSpPr/>
          <p:nvPr userDrawn="1"/>
        </p:nvSpPr>
        <p:spPr>
          <a:xfrm>
            <a:off x="6706520" y="6858000"/>
            <a:ext cx="5620871" cy="18795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BF630D-5F5C-1381-8C75-FF34A87DF22D}"/>
              </a:ext>
            </a:extLst>
          </p:cNvPr>
          <p:cNvSpPr/>
          <p:nvPr userDrawn="1"/>
        </p:nvSpPr>
        <p:spPr>
          <a:xfrm>
            <a:off x="12192000" y="903098"/>
            <a:ext cx="1919893" cy="743407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3421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CCB1CF-527B-6DCF-80D0-0CD675A0EC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AE6C227-EC48-5660-2601-0498328C39B4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BBF7B97-B255-507D-0F7D-5D4E3B16DDA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37478BA-5A1E-5E0A-C0B8-2EB19014933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9E9DDE-7486-F636-84EA-B35662CDE36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0" name="Picture 9" descr="A rainbow colored spiral on a black background&#10;&#10;AI-generated content may be incorrect.">
            <a:extLst>
              <a:ext uri="{FF2B5EF4-FFF2-40B4-BE49-F238E27FC236}">
                <a16:creationId xmlns:a16="http://schemas.microsoft.com/office/drawing/2014/main" id="{51A462AE-0444-5920-2B50-96C81DB3B9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06"/>
          <a:stretch>
            <a:fillRect/>
          </a:stretch>
        </p:blipFill>
        <p:spPr>
          <a:xfrm rot="853563">
            <a:off x="8084187" y="535258"/>
            <a:ext cx="4092861" cy="842620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658FBD7-C903-3A23-EACF-F46526C1B52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669299" y="408321"/>
            <a:ext cx="2922639" cy="98955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5F937EE-3B26-DBBC-07A8-655029CB59DE}"/>
              </a:ext>
            </a:extLst>
          </p:cNvPr>
          <p:cNvSpPr/>
          <p:nvPr userDrawn="1"/>
        </p:nvSpPr>
        <p:spPr>
          <a:xfrm>
            <a:off x="6911213" y="6858000"/>
            <a:ext cx="4411211" cy="75303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5FFA0E-5400-3EE9-E80B-EC63219C753E}"/>
              </a:ext>
            </a:extLst>
          </p:cNvPr>
          <p:cNvSpPr/>
          <p:nvPr userDrawn="1"/>
        </p:nvSpPr>
        <p:spPr>
          <a:xfrm>
            <a:off x="12192000" y="1284945"/>
            <a:ext cx="838200" cy="3805229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560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361EA856-BAB8-1E80-2C90-C0EDC9FA9A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CE78370-2BA0-56C6-375B-1B4ADD6B530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B6600A4-9790-29DD-9601-EA6A5A107F8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EA1376F-EAB9-922A-0D8D-70E06467EBB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DFF9835-AC71-5986-F6FE-6BBAB64B06F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91BF8BC-346A-16B5-3A7B-D3703E24B5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5" t="62683" r="60099" b="-1"/>
          <a:stretch>
            <a:fillRect/>
          </a:stretch>
        </p:blipFill>
        <p:spPr>
          <a:xfrm rot="7774663" flipH="1">
            <a:off x="7710899" y="2960471"/>
            <a:ext cx="6723736" cy="424792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8708649-D989-A25D-B9C3-C0AEBFF9FAD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669299" y="408321"/>
            <a:ext cx="2922639" cy="9895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599DDA-07A4-115C-5D83-18EE9F4FA132}"/>
              </a:ext>
            </a:extLst>
          </p:cNvPr>
          <p:cNvSpPr/>
          <p:nvPr userDrawn="1"/>
        </p:nvSpPr>
        <p:spPr>
          <a:xfrm>
            <a:off x="6951555" y="6858001"/>
            <a:ext cx="5620871" cy="123712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C10A87-A860-FCA9-411E-85976F54A2B7}"/>
              </a:ext>
            </a:extLst>
          </p:cNvPr>
          <p:cNvSpPr/>
          <p:nvPr userDrawn="1"/>
        </p:nvSpPr>
        <p:spPr>
          <a:xfrm>
            <a:off x="12191999" y="585966"/>
            <a:ext cx="2659763" cy="6272034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426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9B4423-12A6-9A99-A71D-548D430FA1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63BEC4-5AD8-EF84-9DBA-029C914B25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D01792-9785-FEC5-7976-76DC52C654B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049EF3-5868-C4F1-419B-35141EF3EDB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00F7330-29BA-5068-64F5-79C68538147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A8EFB63-6553-09C1-A703-9313349C00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669299" y="408321"/>
            <a:ext cx="2922639" cy="9895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F723CD-FE54-C6E2-7364-AE4738670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59"/>
          <a:stretch>
            <a:fillRect/>
          </a:stretch>
        </p:blipFill>
        <p:spPr>
          <a:xfrm rot="7382363">
            <a:off x="7411924" y="1411541"/>
            <a:ext cx="6716910" cy="54661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1C24C5B-CC8A-3CE2-71BE-F0F70E808835}"/>
              </a:ext>
            </a:extLst>
          </p:cNvPr>
          <p:cNvSpPr/>
          <p:nvPr userDrawn="1"/>
        </p:nvSpPr>
        <p:spPr>
          <a:xfrm>
            <a:off x="7126940" y="6858001"/>
            <a:ext cx="5620871" cy="98955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81F696-D0F7-01B7-084A-07C617D98A66}"/>
              </a:ext>
            </a:extLst>
          </p:cNvPr>
          <p:cNvSpPr/>
          <p:nvPr userDrawn="1"/>
        </p:nvSpPr>
        <p:spPr>
          <a:xfrm>
            <a:off x="12192000" y="260288"/>
            <a:ext cx="1927412" cy="674563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0001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26014" y="0"/>
            <a:ext cx="5065985" cy="6858000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13F84E4-3206-6908-89EF-95DEA81CCC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1701008"/>
            <a:ext cx="642472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4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EF6944-B6ED-0C9B-3E0D-D4FC5CCB22CC}"/>
              </a:ext>
            </a:extLst>
          </p:cNvPr>
          <p:cNvSpPr/>
          <p:nvPr userDrawn="1"/>
        </p:nvSpPr>
        <p:spPr>
          <a:xfrm>
            <a:off x="7126014" y="0"/>
            <a:ext cx="5065985" cy="6857999"/>
          </a:xfrm>
          <a:prstGeom prst="rect">
            <a:avLst/>
          </a:pr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8D690D5-9204-8ED5-36D4-436399EC5E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90027" y="432711"/>
            <a:ext cx="2752263" cy="931869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3BF9111-9544-6643-05E7-54B392C6730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7911"/>
            <a:ext cx="6424727" cy="55125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463CFDF-28C9-0FE1-B90E-DD06489C437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9964"/>
            <a:ext cx="6424727" cy="45294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4B27092-FE73-5B76-4FF4-8C37BA00EE8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3520"/>
            <a:ext cx="6424727" cy="55125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94A3D3D-AA54-277B-599B-3D74043C8B22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6728"/>
            <a:ext cx="6424727" cy="55125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</p:spTree>
    <p:extLst>
      <p:ext uri="{BB962C8B-B14F-4D97-AF65-F5344CB8AC3E}">
        <p14:creationId xmlns:p14="http://schemas.microsoft.com/office/powerpoint/2010/main" val="20472640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olorful spiral on a black background&#10;&#10;AI-generated content may be incorrect.">
            <a:extLst>
              <a:ext uri="{FF2B5EF4-FFF2-40B4-BE49-F238E27FC236}">
                <a16:creationId xmlns:a16="http://schemas.microsoft.com/office/drawing/2014/main" id="{409D664C-AB0F-992F-5581-B1574A1580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107"/>
          <a:stretch>
            <a:fillRect/>
          </a:stretch>
        </p:blipFill>
        <p:spPr>
          <a:xfrm rot="11913752">
            <a:off x="5798382" y="-893937"/>
            <a:ext cx="7194961" cy="357530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21ABE85-BED3-368D-C493-1F177F928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7" y="61419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 Name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4E7824-6F70-8C5B-A61A-F9DC2BF81F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0028" y="2726722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8A75621-9208-9D37-A8F9-BF25A98946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04218" y="597976"/>
            <a:ext cx="2263240" cy="2263240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DAFEE0-0008-D8FD-4612-B7A0A5F1601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365882" y="49357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CFA094-324A-C81E-60C7-CFA7C3D1D9E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365882" y="54567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C06D84-B444-738F-4FAA-0E703DAF5A2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365882" y="5977698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326385-D0EB-7C5D-38B8-8111D86FDDC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90028" y="3254856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B33ADF5-EA43-CE2E-A6B7-78D67C2A1F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590027" y="1950557"/>
            <a:ext cx="6035251" cy="404813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2" name="Text Placeholder 41">
            <a:extLst>
              <a:ext uri="{FF2B5EF4-FFF2-40B4-BE49-F238E27FC236}">
                <a16:creationId xmlns:a16="http://schemas.microsoft.com/office/drawing/2014/main" id="{12FF48EA-B45A-6121-7CD9-11E4B4A14F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0027" y="133094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36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Second Name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29DD15D-35AB-AFCF-346B-A65619BB46F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7153154" y="3228730"/>
            <a:ext cx="4614304" cy="328612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About you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8BCA05-DDF6-9825-11CF-52FC1FDC43E6}"/>
              </a:ext>
            </a:extLst>
          </p:cNvPr>
          <p:cNvSpPr/>
          <p:nvPr userDrawn="1"/>
        </p:nvSpPr>
        <p:spPr>
          <a:xfrm>
            <a:off x="12192000" y="-94128"/>
            <a:ext cx="1013012" cy="638287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E37C0E-99A4-F1EF-5299-2B4E2101141B}"/>
              </a:ext>
            </a:extLst>
          </p:cNvPr>
          <p:cNvSpPr/>
          <p:nvPr userDrawn="1"/>
        </p:nvSpPr>
        <p:spPr>
          <a:xfrm>
            <a:off x="6857999" y="-1411941"/>
            <a:ext cx="5620871" cy="141194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8675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051E15-380E-6B81-DB91-CD3641B1C5CC}"/>
              </a:ext>
            </a:extLst>
          </p:cNvPr>
          <p:cNvSpPr txBox="1"/>
          <p:nvPr userDrawn="1"/>
        </p:nvSpPr>
        <p:spPr>
          <a:xfrm>
            <a:off x="590027" y="4029040"/>
            <a:ext cx="9583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200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Evaluate this session at:</a:t>
            </a:r>
            <a:endParaRPr lang="en-US" sz="3200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59D2B6-4170-1C77-DD23-2F931F131B3E}"/>
              </a:ext>
            </a:extLst>
          </p:cNvPr>
          <p:cNvSpPr txBox="1"/>
          <p:nvPr userDrawn="1"/>
        </p:nvSpPr>
        <p:spPr>
          <a:xfrm>
            <a:off x="590028" y="4689441"/>
            <a:ext cx="9702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www.PASSDataCommunitySummit.com</a:t>
            </a:r>
            <a:r>
              <a:rPr lang="en-GB" sz="28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/evaluation</a:t>
            </a:r>
            <a:endParaRPr lang="en-US" sz="28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208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6400" b="1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Your feedback is important to us</a:t>
            </a:r>
            <a:endParaRPr lang="en-US" altLang="en-US" sz="6400" b="1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2C66CBD-9CBB-6922-AB78-19B253BF9DA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800212" y="1010403"/>
            <a:ext cx="2418596" cy="2418597"/>
          </a:xfrm>
          <a:prstGeom prst="roundRect">
            <a:avLst/>
          </a:prstGeom>
        </p:spPr>
        <p:txBody>
          <a:bodyPr>
            <a:normAutofit/>
          </a:bodyPr>
          <a:lstStyle>
            <a:lvl1pPr marL="457200" marR="0" indent="-457200" algn="l" defTabSz="914400" rtl="0" eaLnBrk="1" fontAlgn="base" latinLnBrk="0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50000"/>
              <a:buFontTx/>
              <a:buBlip>
                <a:blip r:embed="rId2"/>
              </a:buBlip>
              <a:tabLst/>
              <a:defRPr sz="2800" b="1" i="0">
                <a:solidFill>
                  <a:schemeClr val="bg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QR Code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F46F182-6450-C8A5-432A-B27A470EF6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4137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B4D015-BABE-D298-C8BF-84637098E0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0"/>
          <a:stretch>
            <a:fillRect/>
          </a:stretch>
        </p:blipFill>
        <p:spPr>
          <a:xfrm rot="342731" flipH="1" flipV="1">
            <a:off x="7477852" y="-702725"/>
            <a:ext cx="4721675" cy="6452786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122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6400" b="1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 you</a:t>
            </a:r>
            <a:endParaRPr lang="en-US" altLang="en-US" sz="6400" b="1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3B94122-21B6-9D9D-5675-E333C78DB5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0026" y="2024963"/>
            <a:ext cx="8268223" cy="14525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4pPr>
              <a:lnSpc>
                <a:spcPct val="100000"/>
              </a:lnSpc>
              <a:defRPr b="0" i="0"/>
            </a:lvl4pPr>
            <a:lvl5pPr>
              <a:lnSpc>
                <a:spcPct val="100000"/>
              </a:lnSpc>
              <a:defRPr b="0" i="0"/>
            </a:lvl5pPr>
          </a:lstStyle>
          <a:p>
            <a:pPr lvl="0"/>
            <a:r>
              <a:rPr lang="en-GB" dirty="0"/>
              <a:t>Add text here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7952CFF-69E4-5FA7-CF81-6B2B9EC35F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6" y="3766912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 Name</a:t>
            </a:r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38191D8-000B-72FF-35FE-1A90E6259E1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365882" y="4433964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8BD7C6B-3124-8E85-7125-FA5A843D481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365882" y="49549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868F72F-AA81-37F0-4A8D-251D9543F28E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365882" y="54759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0619B8-BCC7-58BA-55EB-B2961D29A3E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A52BE18-1134-11C0-5418-78B582D342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CCC4131-840D-2BB3-03E5-78311EF5715C}"/>
              </a:ext>
            </a:extLst>
          </p:cNvPr>
          <p:cNvSpPr/>
          <p:nvPr userDrawn="1"/>
        </p:nvSpPr>
        <p:spPr>
          <a:xfrm>
            <a:off x="12192001" y="91713"/>
            <a:ext cx="466007" cy="628874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977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5A4A3-8B10-1820-0106-8BF5D883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8A35C-1E1D-1C22-1F0B-8F88F44DE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F82D6-3EF8-28BF-2AD6-9050AE801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DC5F3-06C6-DB44-F891-39D658F8C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DC52E-32A0-FB45-7307-7028FC4C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454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EACA82D-D8ED-B09B-89B8-C8CC639570B0}"/>
              </a:ext>
            </a:extLst>
          </p:cNvPr>
          <p:cNvSpPr/>
          <p:nvPr userDrawn="1"/>
        </p:nvSpPr>
        <p:spPr>
          <a:xfrm>
            <a:off x="0" y="0"/>
            <a:ext cx="12192000" cy="1513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045C74-86B2-F6E1-51F0-35D53092154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926FDAB-0A49-1031-37AD-50A5837029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50004" y="6257378"/>
            <a:ext cx="1881900" cy="459361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5BFE3E0-3B48-6CFA-8C1A-09FCDEEE086B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269320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ru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9072C29-E89C-2394-E4D5-B47E2E7375E9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09B740-30AA-2D0C-0268-C537279B8489}"/>
              </a:ext>
            </a:extLst>
          </p:cNvPr>
          <p:cNvSpPr txBox="1"/>
          <p:nvPr userDrawn="1"/>
        </p:nvSpPr>
        <p:spPr>
          <a:xfrm>
            <a:off x="145392" y="6380454"/>
            <a:ext cx="15712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E839A14-8683-96CC-8A9A-960794E3A5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50004" y="6257378"/>
            <a:ext cx="1881900" cy="45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9240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SS 20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4FCEC-84C5-70DC-DA6C-FCD399931B32}"/>
              </a:ext>
            </a:extLst>
          </p:cNvPr>
          <p:cNvSpPr/>
          <p:nvPr userDrawn="1"/>
        </p:nvSpPr>
        <p:spPr>
          <a:xfrm>
            <a:off x="0" y="6120629"/>
            <a:ext cx="12192000" cy="7373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08B84-B795-5CBE-2F63-681718804290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6E8EFE1-5EDD-BD80-D582-CD4F255FA4C6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F5D5F-A67E-FAD6-73D2-6A4AAE241FF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3708BD8-5387-676D-2950-969AD88483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EAF8A9-F53B-74F4-D92B-202371584E8A}"/>
              </a:ext>
            </a:extLst>
          </p:cNvPr>
          <p:cNvSpPr/>
          <p:nvPr userDrawn="1"/>
        </p:nvSpPr>
        <p:spPr>
          <a:xfrm>
            <a:off x="0" y="0"/>
            <a:ext cx="12192000" cy="1513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0548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footer_Long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4FCEC-84C5-70DC-DA6C-FCD399931B32}"/>
              </a:ext>
            </a:extLst>
          </p:cNvPr>
          <p:cNvSpPr/>
          <p:nvPr userDrawn="1"/>
        </p:nvSpPr>
        <p:spPr>
          <a:xfrm>
            <a:off x="0" y="6120629"/>
            <a:ext cx="12192000" cy="7373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08B84-B795-5CBE-2F63-681718804290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6E8EFE1-5EDD-BD80-D582-CD4F255FA4C6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F5D5F-A67E-FAD6-73D2-6A4AAE241FF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3708BD8-5387-676D-2950-969AD88483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EAF8A9-F53B-74F4-D92B-202371584E8A}"/>
              </a:ext>
            </a:extLst>
          </p:cNvPr>
          <p:cNvSpPr/>
          <p:nvPr userDrawn="1"/>
        </p:nvSpPr>
        <p:spPr>
          <a:xfrm>
            <a:off x="0" y="0"/>
            <a:ext cx="12192000" cy="1513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3FE94916-BB43-FF98-D9C9-ACF8FC1244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24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</a:t>
            </a:r>
            <a:br>
              <a:rPr lang="en-GB" altLang="en-US" dirty="0"/>
            </a:br>
            <a:r>
              <a:rPr lang="en-GB" altLang="en-US" dirty="0"/>
              <a:t>title style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144265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43FAAC-BD5C-A6E6-36DC-30934678A4FE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ED7BBAF-2CA5-E889-778F-C75E22F931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DAD3BC51-A3FA-8947-1107-987B0071236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1B1CFC1-F8E3-9050-8292-0AE64F95EDF9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3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386598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small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37997-8C5A-856C-FAA7-8923BE5501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723854" flipH="1">
            <a:off x="6642676" y="760028"/>
            <a:ext cx="5867274" cy="5132495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829CC8B-3927-3AAF-69E2-5CC9EF61A1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08597" y="578471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8CDC98C-22EC-18CE-2F45-2965C3A7AA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88031" y="2957520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DDC9D93C-735B-54EC-310E-A10C0164B3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662278" y="2365526"/>
            <a:ext cx="1972551" cy="197391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794DA-3EEE-4A45-156C-9738504F3363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7A95F9D-7C98-9B6B-0B4A-1F2B3B6F23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AB2EC7D-47A5-B8AB-A120-142B1CD9917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710839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AF4FB37-DCD2-92DE-975A-1832DF68076E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3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481984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_ small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37997-8C5A-856C-FAA7-8923BE5501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723854" flipH="1">
            <a:off x="6642676" y="760028"/>
            <a:ext cx="5867274" cy="5132495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829CC8B-3927-3AAF-69E2-5CC9EF61A1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08597" y="578471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8CDC98C-22EC-18CE-2F45-2965C3A7AA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88031" y="2957520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DDC9D93C-735B-54EC-310E-A10C0164B3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662278" y="2365526"/>
            <a:ext cx="1972551" cy="197391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794DA-3EEE-4A45-156C-9738504F3363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7A95F9D-7C98-9B6B-0B4A-1F2B3B6F23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AB2EC7D-47A5-B8AB-A120-142B1CD9917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710839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2"/>
                    </a:gs>
                    <a:gs pos="99000">
                      <a:schemeClr val="accent3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AF4FB37-DCD2-92DE-975A-1832DF68076E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30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6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1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45443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medium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BF05D-E69E-B90F-3CBE-5F4C41408F5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550597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753A54C-7A62-EEB8-E767-DDCA85FF0456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296646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_ medium images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BF05D-E69E-B90F-3CBE-5F4C41408F5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550597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2"/>
                    </a:gs>
                    <a:gs pos="99000">
                      <a:schemeClr val="accent3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753A54C-7A62-EEB8-E767-DDCA85FF0456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101511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9E5F7C-7525-D570-A056-A4CAB0064F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2000" cy="6791325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334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A072-6728-C613-6033-FB4947C6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DC38D-988B-A127-F769-3AE21D0CE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67F9E-1AE5-454A-4A86-E3420EF73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1201B-D8FF-8187-4FFD-6D4AD973E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0856F-3824-A9C6-2F6A-78A2EDFC8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264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pa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3730412"/>
            <a:ext cx="5815622" cy="77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sz="40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</a:t>
            </a:r>
            <a:endParaRPr lang="en-US" alt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B4C4-3A44-6482-FC84-AA0F37CF1CC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69047" y="4631425"/>
            <a:ext cx="558869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sz="2200" b="0"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Click to edit Master title style</a:t>
            </a:r>
            <a:endParaRPr lang="en-US" altLang="en-US" sz="2200" b="0" i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398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reaker page imag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3730412"/>
            <a:ext cx="5815622" cy="77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sz="4000" b="1" i="0">
                <a:gradFill>
                  <a:gsLst>
                    <a:gs pos="0">
                      <a:schemeClr val="accent2"/>
                    </a:gs>
                    <a:gs pos="99000">
                      <a:schemeClr val="accent3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</a:t>
            </a:r>
            <a:endParaRPr lang="en-US" alt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B4C4-3A44-6482-FC84-AA0F37CF1CC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69047" y="4631425"/>
            <a:ext cx="558869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sz="2200" b="0" i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Click to edit Master title style</a:t>
            </a:r>
            <a:endParaRPr lang="en-US" altLang="en-US" sz="2200" b="0" i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8622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42AF67A-85E3-E541-AF67-CC981D7B67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05257" y="6011317"/>
            <a:ext cx="2454730" cy="60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09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3E8235-0A86-A685-4CFF-D1B281DFCB3D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DE2A098-90D3-8E7C-7741-BA9E334FE6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01046" y="6015733"/>
            <a:ext cx="2454729" cy="59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574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 no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9840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rtual background white no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2119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BA81F97-ADFA-5057-B0DC-FD8256F73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486237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A5AE11B-BC55-B02F-41C5-EDF9B80674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964382" y="990814"/>
            <a:ext cx="5908975" cy="20083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34B2A4-2A7A-3B26-8F18-6467DE124D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0" t="49816" r="52547" b="1"/>
          <a:stretch>
            <a:fillRect/>
          </a:stretch>
        </p:blipFill>
        <p:spPr>
          <a:xfrm rot="2666118" flipV="1">
            <a:off x="-1648571" y="4175451"/>
            <a:ext cx="5914150" cy="34719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C01B42E-4AB7-CB5E-31AA-C4B933710F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0" t="63" r="13050" b="55665"/>
          <a:stretch>
            <a:fillRect/>
          </a:stretch>
        </p:blipFill>
        <p:spPr>
          <a:xfrm rot="8425559" flipV="1">
            <a:off x="8030864" y="3625797"/>
            <a:ext cx="5782301" cy="38279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74DAB5-A445-B29F-CD50-BFCF6F5EB9CE}"/>
              </a:ext>
            </a:extLst>
          </p:cNvPr>
          <p:cNvSpPr/>
          <p:nvPr userDrawn="1"/>
        </p:nvSpPr>
        <p:spPr>
          <a:xfrm>
            <a:off x="12209375" y="2156011"/>
            <a:ext cx="1278025" cy="628874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A27275-EEB7-05F6-819F-64CD0CBED66E}"/>
              </a:ext>
            </a:extLst>
          </p:cNvPr>
          <p:cNvSpPr/>
          <p:nvPr userDrawn="1"/>
        </p:nvSpPr>
        <p:spPr>
          <a:xfrm>
            <a:off x="-510989" y="6858000"/>
            <a:ext cx="13729447" cy="2073819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9E9C2C-EAEE-7BB0-71BF-D0DEA8046DF7}"/>
              </a:ext>
            </a:extLst>
          </p:cNvPr>
          <p:cNvSpPr/>
          <p:nvPr userDrawn="1"/>
        </p:nvSpPr>
        <p:spPr>
          <a:xfrm>
            <a:off x="-1761566" y="789109"/>
            <a:ext cx="1761565" cy="628874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4068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97DEB0C-A1AC-9532-5D51-0459648B51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2191999" cy="6858000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0866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A391A856-7CB6-B925-44FD-C3776A3938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0225" flipH="1">
            <a:off x="6055482" y="2512393"/>
            <a:ext cx="12940143" cy="7791185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964A1E-BAD9-6791-A022-2EDB24B2B7F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2A403B7-D59D-C303-7D4E-162F476C06A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6" name="Graphic 4">
            <a:extLst>
              <a:ext uri="{FF2B5EF4-FFF2-40B4-BE49-F238E27FC236}">
                <a16:creationId xmlns:a16="http://schemas.microsoft.com/office/drawing/2014/main" id="{2FA26100-4D4C-A048-FE9B-61BF8D86D5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59707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orful swirly object on a black background&#10;&#10;Description automatically generated">
            <a:extLst>
              <a:ext uri="{FF2B5EF4-FFF2-40B4-BE49-F238E27FC236}">
                <a16:creationId xmlns:a16="http://schemas.microsoft.com/office/drawing/2014/main" id="{7F465FB1-AC60-72B8-1AE3-77475626BF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63297" y="-1076828"/>
            <a:ext cx="10257405" cy="960177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6" name="Graphic 4">
            <a:extLst>
              <a:ext uri="{FF2B5EF4-FFF2-40B4-BE49-F238E27FC236}">
                <a16:creationId xmlns:a16="http://schemas.microsoft.com/office/drawing/2014/main" id="{5E72E090-FB27-46C1-8E8E-D023176FB5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B7D66AD-BB18-DABD-0AEF-A14DD3B648C4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308DF14-60AD-498A-E08B-815DD343383B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</p:spTree>
    <p:extLst>
      <p:ext uri="{BB962C8B-B14F-4D97-AF65-F5344CB8AC3E}">
        <p14:creationId xmlns:p14="http://schemas.microsoft.com/office/powerpoint/2010/main" val="2578768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E20D-4651-F3EE-0A25-C281FCAFB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5FBE7-4C7C-B9EE-6185-72336952A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AF380-5DB2-71C2-DA4F-66A6218DC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78C2E-26CC-DA3D-F3EF-C5BD2BE1D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7F571-7E9B-2E29-AE8E-414906A9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B1F2E-A479-9AFC-96DF-FBD26094B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872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0CBB96E5-C5F1-75C5-E7C5-C540E1666A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58713" flipH="1" flipV="1">
            <a:off x="6003833" y="3410162"/>
            <a:ext cx="11527251" cy="6297405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5" name="Graphic 4">
            <a:extLst>
              <a:ext uri="{FF2B5EF4-FFF2-40B4-BE49-F238E27FC236}">
                <a16:creationId xmlns:a16="http://schemas.microsoft.com/office/drawing/2014/main" id="{7AE8C4B9-1604-CE64-C73D-DDFDBA69CA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AE24E6A-BC66-3490-9760-B4B1A4FC1E7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311AE9E-3642-792A-9B90-7DA64A80589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</p:spTree>
    <p:extLst>
      <p:ext uri="{BB962C8B-B14F-4D97-AF65-F5344CB8AC3E}">
        <p14:creationId xmlns:p14="http://schemas.microsoft.com/office/powerpoint/2010/main" val="387903204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5" name="Graphic 4">
            <a:extLst>
              <a:ext uri="{FF2B5EF4-FFF2-40B4-BE49-F238E27FC236}">
                <a16:creationId xmlns:a16="http://schemas.microsoft.com/office/drawing/2014/main" id="{7AE8C4B9-1604-CE64-C73D-DDFDBA69CA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AE24E6A-BC66-3490-9760-B4B1A4FC1E7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311AE9E-3642-792A-9B90-7DA64A80589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6DE9E-C405-378C-6035-E28DF70192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7415644">
            <a:off x="6913863" y="2095958"/>
            <a:ext cx="7772400" cy="585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17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63542" y="0"/>
            <a:ext cx="4528457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13F84E4-3206-6908-89EF-95DEA81CCC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1489473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FC1C0B3-C133-DBDB-BA8D-60832919806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FC950E4-6806-3781-EDA7-14D92E20F12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id="{DB6FEFC6-9CF4-AC13-176C-A0AE276B2C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026" y="549957"/>
            <a:ext cx="3176013" cy="698272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E1C3E0E-3DF5-41E4-F542-BAD01FA0825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2EFD419-D1D2-661D-9C17-698B1C0A3D0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EF6944-B6ED-0C9B-3E0D-D4FC5CCB22CC}"/>
              </a:ext>
            </a:extLst>
          </p:cNvPr>
          <p:cNvSpPr/>
          <p:nvPr userDrawn="1"/>
        </p:nvSpPr>
        <p:spPr>
          <a:xfrm>
            <a:off x="7663542" y="0"/>
            <a:ext cx="4528457" cy="6858000"/>
          </a:xfrm>
          <a:prstGeom prst="rect">
            <a:avLst/>
          </a:pr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6251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colorful snake on a black background&#10;&#10;Description automatically generated">
            <a:extLst>
              <a:ext uri="{FF2B5EF4-FFF2-40B4-BE49-F238E27FC236}">
                <a16:creationId xmlns:a16="http://schemas.microsoft.com/office/drawing/2014/main" id="{D7CF0CA6-5889-F10C-C17B-8CE03EF249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0201">
            <a:off x="5887550" y="-4125552"/>
            <a:ext cx="7847141" cy="68644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21ABE85-BED3-368D-C493-1F177F928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7" y="561942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 Name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4E7824-6F70-8C5B-A61A-F9DC2BF81F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0028" y="2700596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8A75621-9208-9D37-A8F9-BF25A98946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04219" y="561942"/>
            <a:ext cx="2263240" cy="2263240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DAFEE0-0008-D8FD-4612-B7A0A5F1601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365882" y="49357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CFA094-324A-C81E-60C7-CFA7C3D1D9E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365882" y="54567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C06D84-B444-738F-4FAA-0E703DAF5A2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365882" y="5977698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326385-D0EB-7C5D-38B8-8111D86FDDC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90028" y="3228730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B33ADF5-EA43-CE2E-A6B7-78D67C2A1F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590027" y="1898305"/>
            <a:ext cx="6035251" cy="404813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2" name="Text Placeholder 41">
            <a:extLst>
              <a:ext uri="{FF2B5EF4-FFF2-40B4-BE49-F238E27FC236}">
                <a16:creationId xmlns:a16="http://schemas.microsoft.com/office/drawing/2014/main" id="{12FF48EA-B45A-6121-7CD9-11E4B4A14F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0027" y="1278692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40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Second Name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29DD15D-35AB-AFCF-346B-A65619BB46F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27650" y="3228730"/>
            <a:ext cx="5039808" cy="328612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About you</a:t>
            </a:r>
          </a:p>
        </p:txBody>
      </p:sp>
    </p:spTree>
    <p:extLst>
      <p:ext uri="{BB962C8B-B14F-4D97-AF65-F5344CB8AC3E}">
        <p14:creationId xmlns:p14="http://schemas.microsoft.com/office/powerpoint/2010/main" val="1315961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10D1F9D-5A73-9D15-7589-10B3BBA438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051E15-380E-6B81-DB91-CD3641B1C5CC}"/>
              </a:ext>
            </a:extLst>
          </p:cNvPr>
          <p:cNvSpPr txBox="1"/>
          <p:nvPr userDrawn="1"/>
        </p:nvSpPr>
        <p:spPr>
          <a:xfrm>
            <a:off x="590027" y="4029040"/>
            <a:ext cx="958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rPr>
              <a:t>Evaluate this session at:</a:t>
            </a:r>
            <a:endParaRPr lang="en-US" sz="3600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Kanit SemiBold" pitchFamily="2" charset="-34"/>
              <a:ea typeface="Roboto" panose="02000000000000000000" pitchFamily="2" charset="0"/>
              <a:cs typeface="Kanit SemiBold" pitchFamily="2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59D2B6-4170-1C77-DD23-2F931F131B3E}"/>
              </a:ext>
            </a:extLst>
          </p:cNvPr>
          <p:cNvSpPr txBox="1"/>
          <p:nvPr userDrawn="1"/>
        </p:nvSpPr>
        <p:spPr>
          <a:xfrm>
            <a:off x="590028" y="4689441"/>
            <a:ext cx="9702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0" i="0" dirty="0" err="1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www.PASSDataCommunitySummit.com</a:t>
            </a:r>
            <a:r>
              <a:rPr lang="en-GB" sz="3200" b="0" i="0" dirty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/evaluation</a:t>
            </a:r>
            <a:endParaRPr lang="en-US" sz="3200" b="0" i="0" dirty="0">
              <a:solidFill>
                <a:schemeClr val="bg1"/>
              </a:solidFill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208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7200" dirty="0">
                <a:solidFill>
                  <a:schemeClr val="bg1"/>
                </a:solidFill>
              </a:rPr>
              <a:t>Your feedback is important to us</a:t>
            </a:r>
            <a:endParaRPr lang="en-US" altLang="en-US" sz="7200" dirty="0">
              <a:solidFill>
                <a:schemeClr val="bg1"/>
              </a:solidFill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2C66CBD-9CBB-6922-AB78-19B253BF9D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00212" y="1010403"/>
            <a:ext cx="2418596" cy="2418597"/>
          </a:xfrm>
          <a:prstGeom prst="round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9751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10D1F9D-5A73-9D15-7589-10B3BBA438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B4D015-BABE-D298-C8BF-84637098E0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069754" flipH="1">
            <a:off x="8792091" y="-1969991"/>
            <a:ext cx="9210779" cy="8057281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122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7200" dirty="0">
                <a:solidFill>
                  <a:schemeClr val="bg1"/>
                </a:solidFill>
              </a:rPr>
              <a:t>Thank you</a:t>
            </a:r>
            <a:endParaRPr lang="en-US" altLang="en-US" sz="7200" dirty="0">
              <a:solidFill>
                <a:schemeClr val="bg1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3B94122-21B6-9D9D-5675-E333C78DB5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0026" y="2024963"/>
            <a:ext cx="8268223" cy="14525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dirty="0"/>
              <a:t>Add text here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7952CFF-69E4-5FA7-CF81-6B2B9EC35F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6" y="3766912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6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 Name</a:t>
            </a:r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38191D8-000B-72FF-35FE-1A90E6259E1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365882" y="4433964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8BD7C6B-3124-8E85-7125-FA5A843D481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365882" y="49549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868F72F-AA81-37F0-4A8D-251D9543F28E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365882" y="54759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</p:spTree>
    <p:extLst>
      <p:ext uri="{BB962C8B-B14F-4D97-AF65-F5344CB8AC3E}">
        <p14:creationId xmlns:p14="http://schemas.microsoft.com/office/powerpoint/2010/main" val="172751856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2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43BAEB4A-F84C-F930-3830-0C6ECA2E27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07698" y="6324395"/>
            <a:ext cx="1989818" cy="43747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3EE5D93-23C3-3FA0-75B6-A87398EFA7A5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2EB71-C95F-5ECA-5946-7945530C76A8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2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2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2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39989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ru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43BAEB4A-F84C-F930-3830-0C6ECA2E27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07698" y="6324395"/>
            <a:ext cx="1989818" cy="43747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3EE5D93-23C3-3FA0-75B6-A87398EFA7A5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2EB71-C95F-5ECA-5946-7945530C76A8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2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2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2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4997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4FCEC-84C5-70DC-DA6C-FCD399931B32}"/>
              </a:ext>
            </a:extLst>
          </p:cNvPr>
          <p:cNvSpPr/>
          <p:nvPr userDrawn="1"/>
        </p:nvSpPr>
        <p:spPr>
          <a:xfrm>
            <a:off x="0" y="6120628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76449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2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08B84-B795-5CBE-2F63-681718804290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id="{EE066691-775D-752A-65B1-0D1ED6B9FD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35D32A7-2390-96D0-A709-B9AD0BC2A8EF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76449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9D4FB2-46D4-E3D9-EE03-4CD1EC5169FD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31011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609CC9-0C8D-2850-FF6F-A26226082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10515600" cy="415839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 marL="9144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2pPr>
            <a:lvl3pPr marL="1257300" indent="-3429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10D1F9D-5A73-9D15-7589-10B3BBA4382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642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E4196-BAF8-6485-4498-3877345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FE994-3765-BC47-8265-CEA8F6055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C7D38-6CD7-8ED4-B038-3E2C030EF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256361-2E03-B2E3-D5D3-30B24335CF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AEFC40-DE09-F4B2-21C3-01D818FE7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FE965F-3995-03F1-C065-D9004E87A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12/25/2025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C6EE2-3777-C129-37E2-88BBF6348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3C1FC7-8BF4-F1E5-E954-AF558EF63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0947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small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37997-8C5A-856C-FAA7-8923BE5501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942578" flipH="1">
            <a:off x="6332505" y="760028"/>
            <a:ext cx="5867274" cy="5132495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829CC8B-3927-3AAF-69E2-5CC9EF61A1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98426" y="578471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8CDC98C-22EC-18CE-2F45-2965C3A7AA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77860" y="2957520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DDC9D93C-735B-54EC-310E-A10C0164B3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52107" y="2365526"/>
            <a:ext cx="1972551" cy="197391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22" name="Graphic 4">
            <a:extLst>
              <a:ext uri="{FF2B5EF4-FFF2-40B4-BE49-F238E27FC236}">
                <a16:creationId xmlns:a16="http://schemas.microsoft.com/office/drawing/2014/main" id="{11BF4D4F-C073-5D4F-15C6-D53B5F4AD7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3BBC7F-5ACE-D4EC-CD62-2E379A313F29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B9825E-DF00-0C28-E296-1BA335689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5834258" cy="415839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SzPct val="7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 marL="914400" indent="-457200">
              <a:lnSpc>
                <a:spcPct val="100000"/>
              </a:lnSpc>
              <a:buSzPct val="7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2pPr>
            <a:lvl3pPr marL="1257300" indent="-342900">
              <a:lnSpc>
                <a:spcPct val="100000"/>
              </a:lnSpc>
              <a:buSzPct val="7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DA90C0E-ED58-0EFC-A43A-14A85B59904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rPr>
              <a:t>Click to edit Master title style</a:t>
            </a:r>
            <a:endParaRPr lang="en-US" altLang="en-US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Kanit SemiBold" pitchFamily="2" charset="-34"/>
              <a:cs typeface="Kanit SemiBold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8270999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medium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64251-6BE6-707F-6485-E09D7A54B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5834258" cy="415839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 marL="9144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2pPr>
            <a:lvl3pPr marL="1257300" indent="-3429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7B56149-406C-79F8-002E-5C1D55C8D05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rPr>
              <a:t>Click to edit Master title style</a:t>
            </a:r>
            <a:endParaRPr lang="en-US" altLang="en-US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Kanit SemiBold" pitchFamily="2" charset="-34"/>
              <a:cs typeface="Kanit SemiBold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7376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9E5F7C-7525-D570-A056-A4CAB0064F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2000" cy="679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97114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pa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3696856"/>
            <a:ext cx="5815622" cy="77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</a:t>
            </a:r>
            <a:endParaRPr lang="en-US" alt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B4C4-3A44-6482-FC84-AA0F37CF1CC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69047" y="4614647"/>
            <a:ext cx="558869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sz="2400" b="0" i="0" dirty="0">
                <a:latin typeface="Kanit Light" pitchFamily="2" charset="-34"/>
                <a:cs typeface="Kanit Light" pitchFamily="2" charset="-34"/>
              </a:rPr>
              <a:t>Click to edit Master title style</a:t>
            </a:r>
            <a:endParaRPr lang="en-US" altLang="en-US" sz="2400" b="0" i="0" dirty="0"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597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66A042-4A1A-93DA-30BC-E056C3F267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76329" y="6191685"/>
            <a:ext cx="1989820" cy="4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641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3E8235-0A86-A685-4CFF-D1B281DFCB3D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198F257-B9CE-3A2D-13AD-65799289B0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76329" y="6191685"/>
            <a:ext cx="1989819" cy="4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289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4">
            <a:extLst>
              <a:ext uri="{FF2B5EF4-FFF2-40B4-BE49-F238E27FC236}">
                <a16:creationId xmlns:a16="http://schemas.microsoft.com/office/drawing/2014/main" id="{92BAEE07-005B-847F-4826-BBC99DA315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7876" y="1343350"/>
            <a:ext cx="7623993" cy="167619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BA81F97-ADFA-5057-B0DC-FD8256F73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534759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8" name="Picture 7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89935D79-E9C8-8BD8-BA9D-603ECD9AAF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46728" y="2181448"/>
            <a:ext cx="12479080" cy="7513582"/>
          </a:xfrm>
          <a:prstGeom prst="rect">
            <a:avLst/>
          </a:prstGeom>
        </p:spPr>
      </p:pic>
      <p:pic>
        <p:nvPicPr>
          <p:cNvPr id="10" name="Picture 9" descr="A colorful twisted object on a black background&#10;&#10;Description automatically generated">
            <a:extLst>
              <a:ext uri="{FF2B5EF4-FFF2-40B4-BE49-F238E27FC236}">
                <a16:creationId xmlns:a16="http://schemas.microsoft.com/office/drawing/2014/main" id="{99947A6A-DB9B-0E7A-F600-8E7C783D43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6672">
            <a:off x="7582823" y="3557215"/>
            <a:ext cx="9874138" cy="748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1154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66A042-4A1A-93DA-30BC-E056C3F267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76329" y="6191685"/>
            <a:ext cx="1989819" cy="437478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3F5C0C2-DFB8-E862-897F-D374189541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1938010" y="1680297"/>
            <a:ext cx="8315979" cy="2249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lnSpc>
                <a:spcPct val="100000"/>
              </a:lnSpc>
              <a:defRPr sz="6000" b="1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sz="4800" dirty="0"/>
              <a:t>“A very wise and interesting quote from someone great can go in this text box”</a:t>
            </a:r>
            <a:endParaRPr lang="en-US" alt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F42D81B-0938-F8C4-8B08-958D01B07BDE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938010" y="4152532"/>
            <a:ext cx="8315979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Kanit Light" pitchFamily="2" charset="-34"/>
                <a:cs typeface="Kanit Light" pitchFamily="2" charset="-3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>
                <a:solidFill>
                  <a:schemeClr val="tx1"/>
                </a:solidFill>
              </a:rPr>
              <a:t>Person or Company Logo</a:t>
            </a:r>
          </a:p>
        </p:txBody>
      </p:sp>
    </p:spTree>
    <p:extLst>
      <p:ext uri="{BB962C8B-B14F-4D97-AF65-F5344CB8AC3E}">
        <p14:creationId xmlns:p14="http://schemas.microsoft.com/office/powerpoint/2010/main" val="16504922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including Redgate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5ED517-B736-D742-93EA-D8FB37433C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5"/>
          <a:stretch/>
        </p:blipFill>
        <p:spPr>
          <a:xfrm>
            <a:off x="-2" y="0"/>
            <a:ext cx="12192002" cy="62440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BE18C4-8927-8A4D-AE54-1694662EC3F4}"/>
              </a:ext>
            </a:extLst>
          </p:cNvPr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2">
              <a:alpha val="5890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EFF692A-8D6C-EE49-9AE0-571826F1CE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7876" y="1445826"/>
            <a:ext cx="7623993" cy="1676197"/>
          </a:xfrm>
          <a:prstGeom prst="rect">
            <a:avLst/>
          </a:prstGeom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FA60D443-9881-D648-9307-B9621D719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654" y="3660883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D72C25-E7DB-4EEC-BDE3-431CF22162E6}"/>
              </a:ext>
            </a:extLst>
          </p:cNvPr>
          <p:cNvSpPr/>
          <p:nvPr userDrawn="1"/>
        </p:nvSpPr>
        <p:spPr>
          <a:xfrm>
            <a:off x="-2" y="5627811"/>
            <a:ext cx="12192002" cy="12301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257194-EAE3-718F-1832-CC387B90C739}"/>
              </a:ext>
            </a:extLst>
          </p:cNvPr>
          <p:cNvSpPr/>
          <p:nvPr userDrawn="1"/>
        </p:nvSpPr>
        <p:spPr>
          <a:xfrm>
            <a:off x="0" y="5574199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36BB32-0F9E-6191-A6C0-250AFCCA121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9654" y="6026435"/>
            <a:ext cx="1780701" cy="42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2113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91A856-7CB6-B925-44FD-C3776A3938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47"/>
          <a:stretch/>
        </p:blipFill>
        <p:spPr>
          <a:xfrm rot="17000091" flipH="1">
            <a:off x="1572609" y="2950735"/>
            <a:ext cx="14128018" cy="10197639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This is the default title slide</a:t>
            </a:r>
            <a:endParaRPr lang="en-US" alt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964A1E-BAD9-6791-A022-2EDB24B2B7F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2A403B7-D59D-C303-7D4E-162F476C06A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87B9E4C-66BB-5CE1-7AB9-30BDF518369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73969" y="408321"/>
            <a:ext cx="3387139" cy="103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42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F2E29-0571-040E-5983-62230B53D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D0DDE7-C51C-580C-911E-FC2756547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12/25/2025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1CDDA-4D46-4496-2E59-EC80ABA25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97D504-0FA4-487E-A556-1399760D7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7005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CCB1CF-527B-6DCF-80D0-0CD675A0EC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This is the default title slide</a:t>
            </a:r>
            <a:endParaRPr lang="en-US" alt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AE6C227-EC48-5660-2601-0498328C39B4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BBF7B97-B255-507D-0F7D-5D4E3B16DDA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37478BA-5A1E-5E0A-C0B8-2EB19014933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9E9DDE-7486-F636-84EA-B35662CDE36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9D7B339-1A2E-CEF8-1D7B-5471D73E12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73969" y="408321"/>
            <a:ext cx="3387139" cy="1032271"/>
          </a:xfrm>
          <a:prstGeom prst="rect">
            <a:avLst/>
          </a:prstGeom>
        </p:spPr>
      </p:pic>
      <p:pic>
        <p:nvPicPr>
          <p:cNvPr id="10" name="Picture 9" descr="A rainbow colored spiral on a black background&#10;&#10;AI-generated content may be incorrect.">
            <a:extLst>
              <a:ext uri="{FF2B5EF4-FFF2-40B4-BE49-F238E27FC236}">
                <a16:creationId xmlns:a16="http://schemas.microsoft.com/office/drawing/2014/main" id="{51A462AE-0444-5920-2B50-96C81DB3B9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51749">
            <a:off x="7087891" y="1918279"/>
            <a:ext cx="11563625" cy="842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0980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361EA856-BAB8-1E80-2C90-C0EDC9FA9A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This is the default title slide</a:t>
            </a:r>
            <a:endParaRPr lang="en-US" alt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CE78370-2BA0-56C6-375B-1B4ADD6B530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B6600A4-9790-29DD-9601-EA6A5A107F8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EA1376F-EAB9-922A-0D8D-70E06467EBB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DFF9835-AC71-5986-F6FE-6BBAB64B06F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06416C63-4829-1A41-9400-1B65787924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73969" y="408321"/>
            <a:ext cx="3387139" cy="1032271"/>
          </a:xfrm>
          <a:prstGeom prst="rect">
            <a:avLst/>
          </a:prstGeom>
        </p:spPr>
      </p:pic>
      <p:pic>
        <p:nvPicPr>
          <p:cNvPr id="22" name="Picture 21" descr="A colorful swirly object on a black background&#10;&#10;Description automatically generated">
            <a:extLst>
              <a:ext uri="{FF2B5EF4-FFF2-40B4-BE49-F238E27FC236}">
                <a16:creationId xmlns:a16="http://schemas.microsoft.com/office/drawing/2014/main" id="{191BF8BC-346A-16B5-3A7B-D3703E24B57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54509" flipH="1">
            <a:off x="5128923" y="2478395"/>
            <a:ext cx="9638978" cy="902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08905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9B4423-12A6-9A99-A71D-548D430FA1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This is the default title slide</a:t>
            </a:r>
            <a:endParaRPr lang="en-US" alt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63BEC4-5AD8-EF84-9DBA-029C914B25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D01792-9785-FEC5-7976-76DC52C654B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049EF3-5868-C4F1-419B-35141EF3EDB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00F7330-29BA-5068-64F5-79C68538147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A8EFB63-6553-09C1-A703-9313349C00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73969" y="408321"/>
            <a:ext cx="3387139" cy="1032271"/>
          </a:xfrm>
          <a:prstGeom prst="rect">
            <a:avLst/>
          </a:prstGeom>
        </p:spPr>
      </p:pic>
      <p:pic>
        <p:nvPicPr>
          <p:cNvPr id="10" name="Picture 9" descr="A colorful snake on a black background&#10;&#10;AI-generated content may be incorrect.">
            <a:extLst>
              <a:ext uri="{FF2B5EF4-FFF2-40B4-BE49-F238E27FC236}">
                <a16:creationId xmlns:a16="http://schemas.microsoft.com/office/drawing/2014/main" id="{D1F723CD-FE54-C6E2-7364-AE4738670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02055" flipV="1">
            <a:off x="7098946" y="-1651084"/>
            <a:ext cx="18588086" cy="973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136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26014" y="0"/>
            <a:ext cx="5065985" cy="6858000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13F84E4-3206-6908-89EF-95DEA81CCC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1701008"/>
            <a:ext cx="642472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4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This is the default title slide</a:t>
            </a:r>
            <a:endParaRPr lang="en-US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EF6944-B6ED-0C9B-3E0D-D4FC5CCB22CC}"/>
              </a:ext>
            </a:extLst>
          </p:cNvPr>
          <p:cNvSpPr/>
          <p:nvPr userDrawn="1"/>
        </p:nvSpPr>
        <p:spPr>
          <a:xfrm>
            <a:off x="7126014" y="0"/>
            <a:ext cx="5065985" cy="6857999"/>
          </a:xfrm>
          <a:prstGeom prst="rect">
            <a:avLst/>
          </a:pr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8D690D5-9204-8ED5-36D4-436399EC5E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0885" y="408321"/>
            <a:ext cx="3387139" cy="1032271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3BF9111-9544-6643-05E7-54B392C6730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7911"/>
            <a:ext cx="6424727" cy="55125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463CFDF-28C9-0FE1-B90E-DD06489C437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9964"/>
            <a:ext cx="6424727" cy="45294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4B27092-FE73-5B76-4FF4-8C37BA00EE8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3520"/>
            <a:ext cx="6424727" cy="55125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94A3D3D-AA54-277B-599B-3D74043C8B22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6728"/>
            <a:ext cx="6424727" cy="55125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</p:spTree>
    <p:extLst>
      <p:ext uri="{BB962C8B-B14F-4D97-AF65-F5344CB8AC3E}">
        <p14:creationId xmlns:p14="http://schemas.microsoft.com/office/powerpoint/2010/main" val="264714670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olorful spiral on a black background&#10;&#10;AI-generated content may be incorrect.">
            <a:extLst>
              <a:ext uri="{FF2B5EF4-FFF2-40B4-BE49-F238E27FC236}">
                <a16:creationId xmlns:a16="http://schemas.microsoft.com/office/drawing/2014/main" id="{409D664C-AB0F-992F-5581-B1574A1580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13752">
            <a:off x="6908373" y="-7686166"/>
            <a:ext cx="7194961" cy="1054893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21ABE85-BED3-368D-C493-1F177F928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7" y="61419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 Name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4E7824-6F70-8C5B-A61A-F9DC2BF81F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0028" y="2726722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8A75621-9208-9D37-A8F9-BF25A98946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04218" y="597976"/>
            <a:ext cx="2263240" cy="2263240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DAFEE0-0008-D8FD-4612-B7A0A5F1601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365882" y="49357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CFA094-324A-C81E-60C7-CFA7C3D1D9E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365882" y="54567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C06D84-B444-738F-4FAA-0E703DAF5A2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365882" y="5977698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326385-D0EB-7C5D-38B8-8111D86FDDC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90028" y="3254856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B33ADF5-EA43-CE2E-A6B7-78D67C2A1F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590027" y="1950557"/>
            <a:ext cx="6035251" cy="404813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12" name="Text Placeholder 41">
            <a:extLst>
              <a:ext uri="{FF2B5EF4-FFF2-40B4-BE49-F238E27FC236}">
                <a16:creationId xmlns:a16="http://schemas.microsoft.com/office/drawing/2014/main" id="{12FF48EA-B45A-6121-7CD9-11E4B4A14F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0027" y="133094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36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Second Name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29DD15D-35AB-AFCF-346B-A65619BB46F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7153154" y="3228730"/>
            <a:ext cx="4614304" cy="328612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</p:spTree>
    <p:extLst>
      <p:ext uri="{BB962C8B-B14F-4D97-AF65-F5344CB8AC3E}">
        <p14:creationId xmlns:p14="http://schemas.microsoft.com/office/powerpoint/2010/main" val="371477666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051E15-380E-6B81-DB91-CD3641B1C5CC}"/>
              </a:ext>
            </a:extLst>
          </p:cNvPr>
          <p:cNvSpPr txBox="1"/>
          <p:nvPr userDrawn="1"/>
        </p:nvSpPr>
        <p:spPr>
          <a:xfrm>
            <a:off x="590027" y="4029040"/>
            <a:ext cx="9583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Evaluate this session at:</a:t>
            </a:r>
            <a:endParaRPr lang="en-US" sz="3200" b="1" i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208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64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Your feedback is important to us</a:t>
            </a:r>
            <a:endParaRPr lang="en-US" altLang="en-US" sz="6400" b="1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2C66CBD-9CBB-6922-AB78-19B253BF9DA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800212" y="1010403"/>
            <a:ext cx="2418596" cy="2418597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2000" b="1" i="0">
                <a:solidFill>
                  <a:schemeClr val="bg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QR code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F46F182-6450-C8A5-432A-B27A470EF6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35302" y="6195812"/>
            <a:ext cx="1911305" cy="5824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298C4B-D480-ADD0-011F-23A46FCC3AC9}"/>
              </a:ext>
            </a:extLst>
          </p:cNvPr>
          <p:cNvSpPr txBox="1"/>
          <p:nvPr userDrawn="1"/>
        </p:nvSpPr>
        <p:spPr>
          <a:xfrm>
            <a:off x="590028" y="4649685"/>
            <a:ext cx="9702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kern="120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passdatacommunitysummit.com</a:t>
            </a:r>
            <a:r>
              <a:rPr lang="en-US" sz="2800" b="0" i="0" kern="120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/evaluations-dal </a:t>
            </a:r>
            <a:endParaRPr lang="en-US" sz="28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58149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95127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B4D015-BABE-D298-C8BF-84637098E0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069754" flipH="1">
            <a:off x="8792091" y="-1969991"/>
            <a:ext cx="9210779" cy="8057281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122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64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 you</a:t>
            </a:r>
            <a:endParaRPr lang="en-US" altLang="en-US" sz="6400" b="1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3B94122-21B6-9D9D-5675-E333C78DB5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0026" y="2024963"/>
            <a:ext cx="8268223" cy="14525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4pPr>
              <a:lnSpc>
                <a:spcPct val="100000"/>
              </a:lnSpc>
              <a:defRPr b="0" i="0"/>
            </a:lvl4pPr>
            <a:lvl5pPr>
              <a:lnSpc>
                <a:spcPct val="100000"/>
              </a:lnSpc>
              <a:defRPr b="0" i="0"/>
            </a:lvl5pPr>
          </a:lstStyle>
          <a:p>
            <a:pPr lvl="0"/>
            <a:r>
              <a:rPr lang="en-GB"/>
              <a:t>Add text here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7952CFF-69E4-5FA7-CF81-6B2B9EC35F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6" y="3766912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 Name</a:t>
            </a:r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38191D8-000B-72FF-35FE-1A90E6259E1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365882" y="4433964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8BD7C6B-3124-8E85-7125-FA5A843D481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365882" y="49549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868F72F-AA81-37F0-4A8D-251D9543F28E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365882" y="54759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0619B8-BCC7-58BA-55EB-B2961D29A3E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A52BE18-1134-11C0-5418-78B582D342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195812"/>
            <a:ext cx="1911305" cy="58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68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EACA82D-D8ED-B09B-89B8-C8CC639570B0}"/>
              </a:ext>
            </a:extLst>
          </p:cNvPr>
          <p:cNvSpPr/>
          <p:nvPr userDrawn="1"/>
        </p:nvSpPr>
        <p:spPr>
          <a:xfrm>
            <a:off x="0" y="0"/>
            <a:ext cx="12192000" cy="1513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045C74-86B2-F6E1-51F0-35D53092154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926FDAB-0A49-1031-37AD-50A5837029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50004" y="6200293"/>
            <a:ext cx="1881900" cy="573531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5BFE3E0-3B48-6CFA-8C1A-09FCDEEE086B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0991232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ru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9072C29-E89C-2394-E4D5-B47E2E7375E9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09B740-30AA-2D0C-0268-C537279B8489}"/>
              </a:ext>
            </a:extLst>
          </p:cNvPr>
          <p:cNvSpPr txBox="1"/>
          <p:nvPr userDrawn="1"/>
        </p:nvSpPr>
        <p:spPr>
          <a:xfrm>
            <a:off x="145392" y="6380454"/>
            <a:ext cx="15712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E839A14-8683-96CC-8A9A-960794E3A5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50004" y="6200293"/>
            <a:ext cx="1881900" cy="57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2330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4FCEC-84C5-70DC-DA6C-FCD399931B32}"/>
              </a:ext>
            </a:extLst>
          </p:cNvPr>
          <p:cNvSpPr/>
          <p:nvPr userDrawn="1"/>
        </p:nvSpPr>
        <p:spPr>
          <a:xfrm>
            <a:off x="0" y="6120629"/>
            <a:ext cx="12192000" cy="7373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08B84-B795-5CBE-2F63-681718804290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6E8EFE1-5EDD-BD80-D582-CD4F255FA4C6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F5D5F-A67E-FAD6-73D2-6A4AAE241FF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3708BD8-5387-676D-2950-969AD88483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195812"/>
            <a:ext cx="1911305" cy="5824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EAF8A9-F53B-74F4-D92B-202371584E8A}"/>
              </a:ext>
            </a:extLst>
          </p:cNvPr>
          <p:cNvSpPr/>
          <p:nvPr userDrawn="1"/>
        </p:nvSpPr>
        <p:spPr>
          <a:xfrm>
            <a:off x="0" y="0"/>
            <a:ext cx="12192000" cy="1513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3FE94916-BB43-FF98-D9C9-ACF8FC12449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14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612729-688D-3CD1-5893-1D4EC7226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12/25/2025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70233-7D41-DA8F-A8EB-CF56B7599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7AAA9-E287-490B-08A6-E7137954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1623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footer_Long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4FCEC-84C5-70DC-DA6C-FCD399931B32}"/>
              </a:ext>
            </a:extLst>
          </p:cNvPr>
          <p:cNvSpPr/>
          <p:nvPr userDrawn="1"/>
        </p:nvSpPr>
        <p:spPr>
          <a:xfrm>
            <a:off x="0" y="6120629"/>
            <a:ext cx="12192000" cy="7373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08B84-B795-5CBE-2F63-681718804290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6E8EFE1-5EDD-BD80-D582-CD4F255FA4C6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F5D5F-A67E-FAD6-73D2-6A4AAE241FF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3708BD8-5387-676D-2950-969AD88483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195812"/>
            <a:ext cx="1911305" cy="5824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EAF8A9-F53B-74F4-D92B-202371584E8A}"/>
              </a:ext>
            </a:extLst>
          </p:cNvPr>
          <p:cNvSpPr/>
          <p:nvPr userDrawn="1"/>
        </p:nvSpPr>
        <p:spPr>
          <a:xfrm>
            <a:off x="0" y="0"/>
            <a:ext cx="12192000" cy="1513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3FE94916-BB43-FF98-D9C9-ACF8FC1244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24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</a:t>
            </a:r>
            <a:br>
              <a:rPr lang="en-GB" altLang="en-US"/>
            </a:br>
            <a:r>
              <a:rPr lang="en-GB" altLang="en-US"/>
              <a:t>title style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809654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43FAAC-BD5C-A6E6-36DC-30934678A4FE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ED7BBAF-2CA5-E889-778F-C75E22F931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35302" y="6195812"/>
            <a:ext cx="1911305" cy="582492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DAD3BC51-A3FA-8947-1107-987B0071236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1B1CFC1-F8E3-9050-8292-0AE64F95EDF9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3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9477982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small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37997-8C5A-856C-FAA7-8923BE5501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723854" flipH="1">
            <a:off x="6642676" y="760028"/>
            <a:ext cx="5867274" cy="5132495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829CC8B-3927-3AAF-69E2-5CC9EF61A1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08597" y="578471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8CDC98C-22EC-18CE-2F45-2965C3A7AA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88031" y="2957520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DDC9D93C-735B-54EC-310E-A10C0164B3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662278" y="2365526"/>
            <a:ext cx="1972551" cy="197391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794DA-3EEE-4A45-156C-9738504F3363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7A95F9D-7C98-9B6B-0B4A-1F2B3B6F23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195812"/>
            <a:ext cx="1911305" cy="582492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AB2EC7D-47A5-B8AB-A120-142B1CD9917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710839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AF4FB37-DCD2-92DE-975A-1832DF68076E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3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913123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_ small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37997-8C5A-856C-FAA7-8923BE5501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723854" flipH="1">
            <a:off x="6642676" y="760028"/>
            <a:ext cx="5867274" cy="5132495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829CC8B-3927-3AAF-69E2-5CC9EF61A1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08597" y="578471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8CDC98C-22EC-18CE-2F45-2965C3A7AA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88031" y="2957520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DDC9D93C-735B-54EC-310E-A10C0164B3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662278" y="2365526"/>
            <a:ext cx="1972551" cy="197391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794DA-3EEE-4A45-156C-9738504F3363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7A95F9D-7C98-9B6B-0B4A-1F2B3B6F23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5302" y="6195812"/>
            <a:ext cx="1911305" cy="582493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AB2EC7D-47A5-B8AB-A120-142B1CD9917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710839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2"/>
                    </a:gs>
                    <a:gs pos="99000">
                      <a:schemeClr val="accent3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AF4FB37-DCD2-92DE-975A-1832DF68076E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30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6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1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4738146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medium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BF05D-E69E-B90F-3CBE-5F4C41408F5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550597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753A54C-7A62-EEB8-E767-DDCA85FF0456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2096939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_ medium images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BF05D-E69E-B90F-3CBE-5F4C41408F5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550597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2"/>
                    </a:gs>
                    <a:gs pos="99000">
                      <a:schemeClr val="accent3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753A54C-7A62-EEB8-E767-DDCA85FF0456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2493001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9E5F7C-7525-D570-A056-A4CAB0064F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2000" cy="6791325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30687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pa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3730412"/>
            <a:ext cx="5815622" cy="77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sz="40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</a:t>
            </a:r>
            <a:endParaRPr lang="en-US" alt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B4C4-3A44-6482-FC84-AA0F37CF1CC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69047" y="4631425"/>
            <a:ext cx="558869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sz="22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Click to edit Master title style</a:t>
            </a:r>
            <a:endParaRPr lang="en-US" altLang="en-US" sz="2200" b="0" i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8168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reaker page imag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3730412"/>
            <a:ext cx="5815622" cy="77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sz="4000" b="1" i="0">
                <a:gradFill>
                  <a:gsLst>
                    <a:gs pos="0">
                      <a:schemeClr val="accent2"/>
                    </a:gs>
                    <a:gs pos="99000">
                      <a:schemeClr val="accent3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</a:t>
            </a:r>
            <a:endParaRPr lang="en-US" alt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B4C4-3A44-6482-FC84-AA0F37CF1CC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69047" y="4631425"/>
            <a:ext cx="558869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sz="22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Click to edit Master title style</a:t>
            </a:r>
            <a:endParaRPr lang="en-US" altLang="en-US" sz="2200" b="0" i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9399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3E8235-0A86-A685-4CFF-D1B281DFCB3D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DE2A098-90D3-8E7C-7741-BA9E334FE6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01046" y="5941272"/>
            <a:ext cx="2454729" cy="74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19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230E-E491-894F-4E99-0FF09AEDA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3BFB9-0CA8-8C7E-64FC-C4D25B4A7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2F32E1-2E6E-5729-CE34-2933CBF60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C136C-ABF5-5313-2E64-AD7125B66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883D6B-B489-DF3D-C33C-F61F64C04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54372-D4DC-B102-8825-E719788D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135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 no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06293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rtual background white no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53022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BA81F97-ADFA-5057-B0DC-FD8256F73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090143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A5AE11B-BC55-B02F-41C5-EDF9B80674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623912" y="716887"/>
            <a:ext cx="6589914" cy="2008355"/>
          </a:xfrm>
          <a:prstGeom prst="rect">
            <a:avLst/>
          </a:prstGeom>
        </p:spPr>
      </p:pic>
      <p:pic>
        <p:nvPicPr>
          <p:cNvPr id="14" name="Picture 13" descr="A purple and orange curved object&#10;&#10;AI-generated content may be incorrect.">
            <a:extLst>
              <a:ext uri="{FF2B5EF4-FFF2-40B4-BE49-F238E27FC236}">
                <a16:creationId xmlns:a16="http://schemas.microsoft.com/office/drawing/2014/main" id="{0A34B2A4-2A7A-3B26-8F18-6467DE124DF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47367">
            <a:off x="-5915470" y="5589472"/>
            <a:ext cx="13142504" cy="5782702"/>
          </a:xfrm>
          <a:prstGeom prst="rect">
            <a:avLst/>
          </a:prstGeom>
        </p:spPr>
      </p:pic>
      <p:pic>
        <p:nvPicPr>
          <p:cNvPr id="18" name="Picture 17" descr="A colorful swirly shapes on a black background&#10;&#10;AI-generated content may be incorrect.">
            <a:extLst>
              <a:ext uri="{FF2B5EF4-FFF2-40B4-BE49-F238E27FC236}">
                <a16:creationId xmlns:a16="http://schemas.microsoft.com/office/drawing/2014/main" id="{4C01B42E-4AB7-CB5E-31AA-C4B933710FD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13057">
            <a:off x="7532833" y="4522661"/>
            <a:ext cx="10880436" cy="820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03930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97DEB0C-A1AC-9532-5D51-0459648B51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-1"/>
            <a:ext cx="12191999" cy="679132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293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0B1B-D61C-39F8-F2BE-022F8A5F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36128C-D559-89C5-9304-300E4BD18D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96BEBD-DE7E-0A5A-C361-876EC06C9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449A7-DE39-4323-4F3B-79D5BF48C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FACA8-9144-A263-F50A-B3788A125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63EDD-7299-9462-8CFD-F1F0D236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71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58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image" Target="../media/image17.png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79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5" Type="http://schemas.openxmlformats.org/officeDocument/2006/relationships/slideLayout" Target="../slideLayouts/slideLayout83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24" Type="http://schemas.openxmlformats.org/officeDocument/2006/relationships/slideLayout" Target="../slideLayouts/slideLayout82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23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7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Relationship Id="rId22" Type="http://schemas.openxmlformats.org/officeDocument/2006/relationships/slideLayout" Target="../slideLayouts/slideLayout80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B1CEBB-A314-72EB-4E82-E664E935E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49815-D47F-8E8B-4DCE-6CF8B8324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77C57-7585-6B1F-3866-BBE4706F8B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727D6-2A34-4C60-8A36-E80BB1BFD15E}" type="datetimeFigureOut">
              <a:rPr lang="en-US" smtClean="0"/>
              <a:t>12/25/2025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74E81-6DEA-4A24-C969-5237F84FF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040C6-0A46-D0FE-0D61-ABED4EBEE9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2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670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 i="0" kern="1200">
          <a:gradFill flip="none" rotWithShape="1">
            <a:gsLst>
              <a:gs pos="100000">
                <a:schemeClr val="accent3"/>
              </a:gs>
              <a:gs pos="0">
                <a:schemeClr val="accent2"/>
              </a:gs>
            </a:gsLst>
            <a:lin ang="0" scaled="1"/>
            <a:tileRect/>
          </a:gradFill>
          <a:latin typeface="Verdana" panose="020B0604030504040204" pitchFamily="34" charset="0"/>
          <a:ea typeface="+mj-ea"/>
          <a:cs typeface="Verdana" panose="020B060403050404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50000"/>
        <a:buFontTx/>
        <a:buBlip>
          <a:blip r:embed="rId28"/>
        </a:buBlip>
        <a:defRPr sz="3400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50000"/>
        <a:buFontTx/>
        <a:buBlip>
          <a:blip r:embed="rId28"/>
        </a:buBlip>
        <a:defRPr sz="2800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50000"/>
        <a:buFontTx/>
        <a:buBlip>
          <a:blip r:embed="rId28"/>
        </a:buBlip>
        <a:defRPr sz="2400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0392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5" r:id="rId17"/>
    <p:sldLayoutId id="2147483706" r:id="rId18"/>
    <p:sldLayoutId id="2147483707" r:id="rId19"/>
    <p:sldLayoutId id="2147483708" r:id="rId20"/>
    <p:sldLayoutId id="2147483709" r:id="rId21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0" i="0" kern="1200">
          <a:gradFill flip="none" rotWithShape="1">
            <a:gsLst>
              <a:gs pos="100000">
                <a:schemeClr val="accent3"/>
              </a:gs>
              <a:gs pos="0">
                <a:schemeClr val="accent2"/>
              </a:gs>
            </a:gsLst>
            <a:lin ang="0" scaled="1"/>
            <a:tileRect/>
          </a:gradFill>
          <a:latin typeface="Kanit Medium" pitchFamily="2" charset="-34"/>
          <a:ea typeface="+mj-ea"/>
          <a:cs typeface="Kanit Medium" pitchFamily="2" charset="-34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70000"/>
        <a:buFontTx/>
        <a:buBlip>
          <a:blip r:embed="rId23"/>
        </a:buBlip>
        <a:defRPr sz="3400" b="0" i="0" kern="1200">
          <a:solidFill>
            <a:schemeClr val="tx1"/>
          </a:solidFill>
          <a:latin typeface="Kanit Light" pitchFamily="2" charset="-34"/>
          <a:ea typeface="+mn-ea"/>
          <a:cs typeface="Kanit Light" pitchFamily="2" charset="-34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70000"/>
        <a:buFontTx/>
        <a:buBlip>
          <a:blip r:embed="rId23"/>
        </a:buBlip>
        <a:defRPr sz="2800" b="0" i="0" kern="1200">
          <a:solidFill>
            <a:schemeClr val="tx1"/>
          </a:solidFill>
          <a:latin typeface="Kanit Light" pitchFamily="2" charset="-34"/>
          <a:ea typeface="+mn-ea"/>
          <a:cs typeface="Kanit Light" pitchFamily="2" charset="-34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70000"/>
        <a:buFontTx/>
        <a:buBlip>
          <a:blip r:embed="rId23"/>
        </a:buBlip>
        <a:defRPr sz="2400" b="0" i="0" kern="1200">
          <a:solidFill>
            <a:schemeClr val="tx1"/>
          </a:solidFill>
          <a:latin typeface="Kanit Light" pitchFamily="2" charset="-34"/>
          <a:ea typeface="+mn-ea"/>
          <a:cs typeface="Kanit Light" pitchFamily="2" charset="-34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17156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729" r:id="rId19"/>
    <p:sldLayoutId id="2147483730" r:id="rId20"/>
    <p:sldLayoutId id="2147483731" r:id="rId21"/>
    <p:sldLayoutId id="2147483732" r:id="rId22"/>
    <p:sldLayoutId id="2147483733" r:id="rId23"/>
    <p:sldLayoutId id="2147483734" r:id="rId24"/>
    <p:sldLayoutId id="2147483735" r:id="rId25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 i="0" kern="1200">
          <a:gradFill flip="none" rotWithShape="1">
            <a:gsLst>
              <a:gs pos="100000">
                <a:schemeClr val="accent3"/>
              </a:gs>
              <a:gs pos="0">
                <a:schemeClr val="accent2"/>
              </a:gs>
            </a:gsLst>
            <a:lin ang="0" scaled="1"/>
            <a:tileRect/>
          </a:gradFill>
          <a:latin typeface="Verdana" panose="020B0604030504040204" pitchFamily="34" charset="0"/>
          <a:ea typeface="+mj-ea"/>
          <a:cs typeface="Verdana" panose="020B060403050404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50000"/>
        <a:buFontTx/>
        <a:buBlip>
          <a:blip r:embed="rId27"/>
        </a:buBlip>
        <a:defRPr sz="3400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50000"/>
        <a:buFontTx/>
        <a:buBlip>
          <a:blip r:embed="rId27"/>
        </a:buBlip>
        <a:defRPr sz="2800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50000"/>
        <a:buFontTx/>
        <a:buBlip>
          <a:blip r:embed="rId27"/>
        </a:buBlip>
        <a:defRPr sz="2400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7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11" Type="http://schemas.openxmlformats.org/officeDocument/2006/relationships/image" Target="../media/image46.jpeg"/><Relationship Id="rId5" Type="http://schemas.openxmlformats.org/officeDocument/2006/relationships/image" Target="../media/image50.jpe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notesSlide" Target="../notesSlides/notesSlide4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C7A339-7297-2DE2-8A9F-A1E7F02EA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4613319"/>
            <a:ext cx="3105656" cy="175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628" y="2380942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1027871" y="1788146"/>
            <a:ext cx="102132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 sure to enable the Notes for slide-specific content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Slides have working T-SQL that can be copied/pasted into SSMS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149C08-B4E1-764B-5CB7-0519BFCB6683}"/>
              </a:ext>
            </a:extLst>
          </p:cNvPr>
          <p:cNvSpPr/>
          <p:nvPr/>
        </p:nvSpPr>
        <p:spPr>
          <a:xfrm>
            <a:off x="1262270" y="5431913"/>
            <a:ext cx="1967948" cy="83751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59770F-17D4-23E1-CBDF-0B2855B99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9831" y="4581859"/>
            <a:ext cx="4998569" cy="177218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8C2685-947F-9A14-85F1-8F90BB1EFA10}"/>
              </a:ext>
            </a:extLst>
          </p:cNvPr>
          <p:cNvCxnSpPr/>
          <p:nvPr/>
        </p:nvCxnSpPr>
        <p:spPr>
          <a:xfrm flipV="1">
            <a:off x="2246244" y="5565913"/>
            <a:ext cx="4522304" cy="42738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646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68C180-F0BA-D008-3E61-4A5082CC9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585453"/>
            <a:ext cx="8375798" cy="4398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187CF2-2A65-0961-4CF3-8571A4F17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78" y="1166751"/>
            <a:ext cx="7528939" cy="107387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9D67929-7E33-F994-874E-A98504B44334}"/>
              </a:ext>
            </a:extLst>
          </p:cNvPr>
          <p:cNvSpPr/>
          <p:nvPr/>
        </p:nvSpPr>
        <p:spPr>
          <a:xfrm>
            <a:off x="2137259" y="1954443"/>
            <a:ext cx="5987639" cy="360132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F324B4-0546-BFD6-0E18-BD948EB59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365" y="3028320"/>
            <a:ext cx="9704591" cy="281992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504CEF4-DC52-800D-CB12-53E86E716C7B}"/>
              </a:ext>
            </a:extLst>
          </p:cNvPr>
          <p:cNvCxnSpPr>
            <a:cxnSpLocks/>
          </p:cNvCxnSpPr>
          <p:nvPr/>
        </p:nvCxnSpPr>
        <p:spPr>
          <a:xfrm flipV="1">
            <a:off x="2886075" y="2314575"/>
            <a:ext cx="550069" cy="864394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4FC9C08-A22D-0A82-B9D8-3B313BDD7642}"/>
              </a:ext>
            </a:extLst>
          </p:cNvPr>
          <p:cNvCxnSpPr>
            <a:cxnSpLocks/>
          </p:cNvCxnSpPr>
          <p:nvPr/>
        </p:nvCxnSpPr>
        <p:spPr>
          <a:xfrm>
            <a:off x="2814638" y="2954373"/>
            <a:ext cx="71437" cy="224596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91C251-C1D2-B659-5403-3AE21BE3349D}"/>
              </a:ext>
            </a:extLst>
          </p:cNvPr>
          <p:cNvCxnSpPr>
            <a:cxnSpLocks/>
          </p:cNvCxnSpPr>
          <p:nvPr/>
        </p:nvCxnSpPr>
        <p:spPr>
          <a:xfrm flipH="1">
            <a:off x="2886075" y="3066671"/>
            <a:ext cx="275034" cy="11229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C134A3B-AF67-765B-A8F9-94BF61BC8508}"/>
              </a:ext>
            </a:extLst>
          </p:cNvPr>
          <p:cNvSpPr/>
          <p:nvPr/>
        </p:nvSpPr>
        <p:spPr>
          <a:xfrm flipV="1">
            <a:off x="2193131" y="3428997"/>
            <a:ext cx="264319" cy="537661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C6E2AA-9102-06CA-4BF1-9F6B4DA8953B}"/>
              </a:ext>
            </a:extLst>
          </p:cNvPr>
          <p:cNvSpPr/>
          <p:nvPr/>
        </p:nvSpPr>
        <p:spPr>
          <a:xfrm flipV="1">
            <a:off x="2193131" y="5079205"/>
            <a:ext cx="264319" cy="33575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52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D58D5B-17ED-4B16-A399-90597FBE0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0" y="963793"/>
            <a:ext cx="3945557" cy="3945557"/>
          </a:xfrm>
          <a:prstGeom prst="rect">
            <a:avLst/>
          </a:prstGeom>
        </p:spPr>
      </p:pic>
      <p:sp>
        <p:nvSpPr>
          <p:cNvPr id="6" name="Title 9">
            <a:extLst>
              <a:ext uri="{FF2B5EF4-FFF2-40B4-BE49-F238E27FC236}">
                <a16:creationId xmlns:a16="http://schemas.microsoft.com/office/drawing/2014/main" id="{49605045-47C4-409E-9253-A8318FF0C143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Preparing for JSON (Table Architecture)</a:t>
            </a:r>
          </a:p>
        </p:txBody>
      </p:sp>
    </p:spTree>
    <p:extLst>
      <p:ext uri="{BB962C8B-B14F-4D97-AF65-F5344CB8AC3E}">
        <p14:creationId xmlns:p14="http://schemas.microsoft.com/office/powerpoint/2010/main" val="233905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32DF6F-2782-6F8F-F136-52885939B545}"/>
              </a:ext>
            </a:extLst>
          </p:cNvPr>
          <p:cNvSpPr txBox="1"/>
          <p:nvPr/>
        </p:nvSpPr>
        <p:spPr>
          <a:xfrm>
            <a:off x="1085087" y="1914221"/>
            <a:ext cx="41418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 err="1">
                <a:solidFill>
                  <a:srgbClr val="161616"/>
                </a:solidFill>
                <a:latin typeface="Segoe UI" panose="020B0502040204020203" pitchFamily="34" charset="0"/>
              </a:rPr>
              <a:t>n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varchar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  <a:b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</a:b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(n up to 4000)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1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larger per character: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[#(</a:t>
            </a:r>
            <a:r>
              <a:rPr lang="en-US" i="1" dirty="0">
                <a:solidFill>
                  <a:srgbClr val="161616"/>
                </a:solidFill>
                <a:latin typeface="Segoe UI" panose="020B0502040204020203" pitchFamily="34" charset="0"/>
              </a:rPr>
              <a:t>chars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) * 2] +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85F44-4BD9-DB9B-6BBA-7853C3B95FB9}"/>
              </a:ext>
            </a:extLst>
          </p:cNvPr>
          <p:cNvSpPr txBox="1"/>
          <p:nvPr/>
        </p:nvSpPr>
        <p:spPr>
          <a:xfrm>
            <a:off x="1094775" y="443500"/>
            <a:ext cx="41418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161616"/>
                </a:solidFill>
                <a:latin typeface="Segoe UI" panose="020B0502040204020203" pitchFamily="34" charset="0"/>
              </a:rPr>
              <a:t>v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archar(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</a:p>
          <a:p>
            <a:pPr algn="l"/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</a:t>
            </a: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(n up to 8000)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2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#(chars)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+ 2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04133D-95A2-9F86-93A3-48307ABD667E}"/>
              </a:ext>
            </a:extLst>
          </p:cNvPr>
          <p:cNvSpPr txBox="1"/>
          <p:nvPr/>
        </p:nvSpPr>
        <p:spPr>
          <a:xfrm>
            <a:off x="1085087" y="5650098"/>
            <a:ext cx="6039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Refresher:</a:t>
            </a:r>
          </a:p>
          <a:p>
            <a:r>
              <a:rPr lang="en-US" dirty="0"/>
              <a:t>FF (hex) = 255 (decimal) = 1111 1111 (binary)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C6B92B-BFFE-ECA9-8CD0-8EB3E52D2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533" y="5579098"/>
            <a:ext cx="1200150" cy="457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6EAC03-D63B-4D91-0BDD-5A13DC205F54}"/>
              </a:ext>
            </a:extLst>
          </p:cNvPr>
          <p:cNvSpPr txBox="1"/>
          <p:nvPr/>
        </p:nvSpPr>
        <p:spPr>
          <a:xfrm>
            <a:off x="3713131" y="5280766"/>
            <a:ext cx="109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byte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988A3D-5DFF-48F1-C4C8-606AE223D7B5}"/>
              </a:ext>
            </a:extLst>
          </p:cNvPr>
          <p:cNvSpPr txBox="1"/>
          <p:nvPr/>
        </p:nvSpPr>
        <p:spPr>
          <a:xfrm>
            <a:off x="1039700" y="3576215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char(n)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603B99-97C9-83E8-50E8-34AC138009AC}"/>
              </a:ext>
            </a:extLst>
          </p:cNvPr>
          <p:cNvSpPr txBox="1"/>
          <p:nvPr/>
        </p:nvSpPr>
        <p:spPr>
          <a:xfrm>
            <a:off x="1039699" y="4375492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 err="1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nchar</a:t>
            </a:r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2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E913E8-592A-276C-14DA-23656EA1E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208" y="354245"/>
            <a:ext cx="6039040" cy="61495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1D4184-80ED-3FD2-76C4-9E84B81544DD}"/>
              </a:ext>
            </a:extLst>
          </p:cNvPr>
          <p:cNvSpPr txBox="1"/>
          <p:nvPr/>
        </p:nvSpPr>
        <p:spPr>
          <a:xfrm>
            <a:off x="5847853" y="5851632"/>
            <a:ext cx="5606862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you only need the characters in red, you can use varchar</a:t>
            </a:r>
          </a:p>
        </p:txBody>
      </p:sp>
    </p:spTree>
    <p:extLst>
      <p:ext uri="{BB962C8B-B14F-4D97-AF65-F5344CB8AC3E}">
        <p14:creationId xmlns:p14="http://schemas.microsoft.com/office/powerpoint/2010/main" val="388900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C1A640-C972-4A47-8A43-4BEAA8C16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649" y="3541076"/>
            <a:ext cx="4466630" cy="22467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F81687-E34E-9605-507C-BF9252CC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JSON datatype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E1A37-A7EE-D71A-1BF5-B0E3E193D3AC}"/>
              </a:ext>
            </a:extLst>
          </p:cNvPr>
          <p:cNvSpPr txBox="1"/>
          <p:nvPr/>
        </p:nvSpPr>
        <p:spPr>
          <a:xfrm>
            <a:off x="1144043" y="1954595"/>
            <a:ext cx="77871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CREATE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TABLE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 [ID] [int]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IDENTITY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NOT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NULL,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 [MyColumn1]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NOT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[PRIMARY]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GO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A42D7-70CD-EF4E-B846-F17AB5EDF339}"/>
              </a:ext>
            </a:extLst>
          </p:cNvPr>
          <p:cNvSpPr txBox="1"/>
          <p:nvPr/>
        </p:nvSpPr>
        <p:spPr>
          <a:xfrm>
            <a:off x="8862466" y="5730272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dirty="0"/>
              <a:t>SQL Server 2025+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rgbClr val="161616"/>
                </a:solidFill>
                <a:effectLst/>
              </a:rPr>
              <a:t>Azure SQL Managed Instance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8E3DBD-4BFD-4C10-A8D6-265A6C55DB4C}"/>
              </a:ext>
            </a:extLst>
          </p:cNvPr>
          <p:cNvSpPr txBox="1"/>
          <p:nvPr/>
        </p:nvSpPr>
        <p:spPr>
          <a:xfrm>
            <a:off x="8250226" y="3541076"/>
            <a:ext cx="144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SSMS 22+</a:t>
            </a:r>
          </a:p>
        </p:txBody>
      </p:sp>
      <p:sp>
        <p:nvSpPr>
          <p:cNvPr id="7" name="Star: 10 Points 6">
            <a:extLst>
              <a:ext uri="{FF2B5EF4-FFF2-40B4-BE49-F238E27FC236}">
                <a16:creationId xmlns:a16="http://schemas.microsoft.com/office/drawing/2014/main" id="{2E7F58D4-5E55-4862-83B3-15F1A95CFE29}"/>
              </a:ext>
            </a:extLst>
          </p:cNvPr>
          <p:cNvSpPr/>
          <p:nvPr/>
        </p:nvSpPr>
        <p:spPr>
          <a:xfrm rot="20706229">
            <a:off x="9082864" y="1313867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“New” to SQL Server 2025!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7BB774-731B-4506-B4DF-F5D5D0A9E944}"/>
              </a:ext>
            </a:extLst>
          </p:cNvPr>
          <p:cNvCxnSpPr>
            <a:cxnSpLocks/>
          </p:cNvCxnSpPr>
          <p:nvPr/>
        </p:nvCxnSpPr>
        <p:spPr>
          <a:xfrm flipV="1">
            <a:off x="4125113" y="5410774"/>
            <a:ext cx="2660698" cy="57064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489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3D8C-5670-441A-BB32-9D76CED49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Datatype summary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AB60940-8718-4D43-BF59-978C82B7B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440116"/>
              </p:ext>
            </p:extLst>
          </p:nvPr>
        </p:nvGraphicFramePr>
        <p:xfrm>
          <a:off x="890718" y="1690688"/>
          <a:ext cx="9862076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1862">
                  <a:extLst>
                    <a:ext uri="{9D8B030D-6E8A-4147-A177-3AD203B41FA5}">
                      <a16:colId xmlns:a16="http://schemas.microsoft.com/office/drawing/2014/main" val="2036446645"/>
                    </a:ext>
                  </a:extLst>
                </a:gridCol>
                <a:gridCol w="2564446">
                  <a:extLst>
                    <a:ext uri="{9D8B030D-6E8A-4147-A177-3AD203B41FA5}">
                      <a16:colId xmlns:a16="http://schemas.microsoft.com/office/drawing/2014/main" val="2308742333"/>
                    </a:ext>
                  </a:extLst>
                </a:gridCol>
                <a:gridCol w="2454945">
                  <a:extLst>
                    <a:ext uri="{9D8B030D-6E8A-4147-A177-3AD203B41FA5}">
                      <a16:colId xmlns:a16="http://schemas.microsoft.com/office/drawing/2014/main" val="1489675129"/>
                    </a:ext>
                  </a:extLst>
                </a:gridCol>
                <a:gridCol w="2790823">
                  <a:extLst>
                    <a:ext uri="{9D8B030D-6E8A-4147-A177-3AD203B41FA5}">
                      <a16:colId xmlns:a16="http://schemas.microsoft.com/office/drawing/2014/main" val="2614745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JSON (SQL 2025+)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NVARCHAR(MAX)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VARCHAR(MAX)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845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762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Storage 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Highly Compressed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Larger due to Unicode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Smaller than NVARCHAR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185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Maximum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2+ billion </a:t>
                      </a:r>
                    </a:p>
                    <a:p>
                      <a:r>
                        <a:rPr lang="en-US" dirty="0"/>
                        <a:t>   (~500 million per value)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1+ billion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2+ billion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6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Maximum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265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Faster read/writes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Slower due to parsing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Slightly faster than NVARCHAR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60057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C12DA24-3F10-83C4-6665-D0B615012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840" y="5142993"/>
            <a:ext cx="266912" cy="2650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463701-2754-FF7D-EF14-4F0D72DF3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360" y="5142993"/>
            <a:ext cx="266912" cy="2650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429E44-D141-39FA-5F5A-4AA7E1C219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6443" y="5142993"/>
            <a:ext cx="266912" cy="2650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5A6931-5B1B-DA48-C22D-EECF788E8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7095" y="2113592"/>
            <a:ext cx="266912" cy="2650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A3C624-6A8A-F807-BFF7-43C726993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804" y="2113592"/>
            <a:ext cx="266912" cy="2650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DE7ED5-A6C6-2D38-7647-04F46AB5C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7425" y="2124466"/>
            <a:ext cx="266912" cy="2650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3041B8-EE93-3404-5D62-A47C66E18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7425" y="2457952"/>
            <a:ext cx="266912" cy="2650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BB375E-DD70-FA13-E504-6E15161BC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887" y="5185584"/>
            <a:ext cx="266912" cy="2650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C8C31E-608D-1D6E-5997-159602266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7095" y="2457952"/>
            <a:ext cx="266912" cy="2650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0AC4B76-1009-D9F1-D6B2-DA882B164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7095" y="2855511"/>
            <a:ext cx="266912" cy="2650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E020294-C359-3C9D-B1B5-38939FE06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7425" y="2857523"/>
            <a:ext cx="266912" cy="2650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F15FF84-783A-544A-009E-11D779FFB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804" y="2855511"/>
            <a:ext cx="266912" cy="26507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AE38E1B-C856-CE68-CC65-CD70FF8766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7425" y="3523329"/>
            <a:ext cx="266912" cy="2650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36BB81C-6B8F-09BE-A1E5-3BDFC689E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804" y="3523329"/>
            <a:ext cx="266912" cy="2650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EB7B8F-80AC-8BD6-8274-B9C7118AB8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7095" y="3522323"/>
            <a:ext cx="266912" cy="26507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5C3CD3E-3D66-720E-6213-10111F967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804" y="2456361"/>
            <a:ext cx="266912" cy="26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906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0E9301-0D69-C561-3524-FF3DF6F9811F}"/>
              </a:ext>
            </a:extLst>
          </p:cNvPr>
          <p:cNvSpPr txBox="1"/>
          <p:nvPr/>
        </p:nvSpPr>
        <p:spPr>
          <a:xfrm>
            <a:off x="1036319" y="1247894"/>
            <a:ext cx="984710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DECLARE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@_text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40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N'{ "key":"</a:t>
            </a:r>
            <a:r>
              <a:rPr lang="en-US" sz="24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ĀāĂăĄąĆćĈĉƐƑƩɪʸ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●♫⁴₈" }'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nvarchar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40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ALL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'varchar'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varchar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40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ALL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'json'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39E63C-19CB-A6EA-3F69-598F87DB89CA}"/>
              </a:ext>
            </a:extLst>
          </p:cNvPr>
          <p:cNvSpPr txBox="1"/>
          <p:nvPr/>
        </p:nvSpPr>
        <p:spPr>
          <a:xfrm>
            <a:off x="2193586" y="778476"/>
            <a:ext cx="3483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Shortcut for  </a:t>
            </a:r>
            <a:r>
              <a:rPr lang="en-US" sz="1400" b="1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text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 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55805F-8299-59E1-90FC-C7B7BD5C1B79}"/>
              </a:ext>
            </a:extLst>
          </p:cNvPr>
          <p:cNvCxnSpPr>
            <a:cxnSpLocks/>
          </p:cNvCxnSpPr>
          <p:nvPr/>
        </p:nvCxnSpPr>
        <p:spPr>
          <a:xfrm flipH="1">
            <a:off x="1980054" y="1043118"/>
            <a:ext cx="628518" cy="68942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34F82D-FB77-41FE-A115-65073E77EBDF}"/>
              </a:ext>
            </a:extLst>
          </p:cNvPr>
          <p:cNvSpPr txBox="1"/>
          <p:nvPr/>
        </p:nvSpPr>
        <p:spPr>
          <a:xfrm>
            <a:off x="1045029" y="4571052"/>
            <a:ext cx="99896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-------- ---------------------------------------------</a:t>
            </a:r>
          </a:p>
          <a:p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nvarchar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{"key":"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ĀāĂăĄąĆćĈĉƐƑƩɪʸ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●♫⁴₈"}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varchar  {"key":"</a:t>
            </a:r>
            <a:r>
              <a:rPr lang="en-US" sz="2400" dirty="0" err="1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AaAaAaCcCc?ƒ</a:t>
            </a:r>
            <a:r>
              <a:rPr lang="en-US" sz="24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?????48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"} 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     {"key":"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ĀāĂăĄąĆćĈĉƐƑƩɪʸ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●♫⁴₈"}</a:t>
            </a:r>
          </a:p>
        </p:txBody>
      </p:sp>
    </p:spTree>
    <p:extLst>
      <p:ext uri="{BB962C8B-B14F-4D97-AF65-F5344CB8AC3E}">
        <p14:creationId xmlns:p14="http://schemas.microsoft.com/office/powerpoint/2010/main" val="2896298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</p:spTree>
    <p:extLst>
      <p:ext uri="{BB962C8B-B14F-4D97-AF65-F5344CB8AC3E}">
        <p14:creationId xmlns:p14="http://schemas.microsoft.com/office/powerpoint/2010/main" val="2654424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CCFB8-F509-2BD1-4838-DCAECC31A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53CF8-C4BA-F2DA-DD65-CE339498C856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7E6F9F-4112-EBF3-1F2E-B33A50880288}"/>
              </a:ext>
            </a:extLst>
          </p:cNvPr>
          <p:cNvGrpSpPr/>
          <p:nvPr/>
        </p:nvGrpSpPr>
        <p:grpSpPr>
          <a:xfrm>
            <a:off x="1133856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CC55481-A17B-D08B-E84E-C97FA984E2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A61019C-7EA8-40D6-ACF8-086263FD8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FD575B8-39E9-EA68-A44C-074F5B1F08F8}"/>
              </a:ext>
            </a:extLst>
          </p:cNvPr>
          <p:cNvSpPr txBox="1"/>
          <p:nvPr/>
        </p:nvSpPr>
        <p:spPr>
          <a:xfrm>
            <a:off x="8093677" y="2174789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F42BF7-88E4-7517-208D-CB843AA2ED1D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150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}]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7B3403-E04B-B0BE-9BFD-89D9D1A06D4B}"/>
              </a:ext>
            </a:extLst>
          </p:cNvPr>
          <p:cNvSpPr txBox="1"/>
          <p:nvPr/>
        </p:nvSpPr>
        <p:spPr>
          <a:xfrm>
            <a:off x="8093677" y="2174789"/>
            <a:ext cx="342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C98F58-BABA-2BD7-C8A6-A66887BBEBD7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723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58846"/>
            <a:ext cx="6956139" cy="663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 "data":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[{</a:t>
            </a:r>
            <a:endParaRPr lang="en-US" sz="17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"age"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"address"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"state"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"212 555-1234",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"home"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},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"646 555-4567",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"office"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"children"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"spouse"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}]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700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0B2640D-AB29-E277-4F60-5F91A1C0375A}"/>
              </a:ext>
            </a:extLst>
          </p:cNvPr>
          <p:cNvSpPr txBox="1"/>
          <p:nvPr/>
        </p:nvSpPr>
        <p:spPr>
          <a:xfrm>
            <a:off x="8093677" y="2173992"/>
            <a:ext cx="347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$.data[0].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0B2B38B-F83D-38E3-CA98-32ABACAFF94F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242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ve Instructor-Led SQL Querying Advanced Training - Hands-on Course">
            <a:extLst>
              <a:ext uri="{FF2B5EF4-FFF2-40B4-BE49-F238E27FC236}">
                <a16:creationId xmlns:a16="http://schemas.microsoft.com/office/drawing/2014/main" id="{CBDA142E-B6AA-0CE4-512D-E046762D8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9FBDC4-6B90-0B55-CFD0-525E83D440FA}"/>
              </a:ext>
            </a:extLst>
          </p:cNvPr>
          <p:cNvSpPr txBox="1"/>
          <p:nvPr/>
        </p:nvSpPr>
        <p:spPr>
          <a:xfrm>
            <a:off x="2682240" y="1612626"/>
            <a:ext cx="6929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JSON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T-SQL Operators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0ADC9-0801-A08A-74F5-830AB9857B57}"/>
              </a:ext>
            </a:extLst>
          </p:cNvPr>
          <p:cNvSpPr txBox="1"/>
          <p:nvPr/>
        </p:nvSpPr>
        <p:spPr>
          <a:xfrm>
            <a:off x="1266166" y="2762653"/>
            <a:ext cx="3669515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•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ISJSON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•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JSON_ARRAY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•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JSON_ARRAYAGG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•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JSON_MODIFY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•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JSON_OBJECT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•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JSON_OBJECTAGG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•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JSON_PATH_EXISTS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•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JSON_QUERY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•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•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()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±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WITH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•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…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FOR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AUTO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•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…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FOR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PATH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1026" name="Picture 2" descr="Image result for json icon">
            <a:extLst>
              <a:ext uri="{FF2B5EF4-FFF2-40B4-BE49-F238E27FC236}">
                <a16:creationId xmlns:a16="http://schemas.microsoft.com/office/drawing/2014/main" id="{6E43A857-1D75-6FE1-B5A1-A8D445D06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604" y="4995522"/>
            <a:ext cx="1451229" cy="145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075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4DC93-08AF-8CD3-A97F-F9A108E97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C58E91E-E11A-6790-4EEC-C775B09E1625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22F441-EFB6-4BBC-B820-8CC69D1CC7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000808"/>
              </p:ext>
            </p:extLst>
          </p:nvPr>
        </p:nvGraphicFramePr>
        <p:xfrm>
          <a:off x="7021686" y="1881729"/>
          <a:ext cx="435515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5151">
                  <a:extLst>
                    <a:ext uri="{9D8B030D-6E8A-4147-A177-3AD203B41FA5}">
                      <a16:colId xmlns:a16="http://schemas.microsoft.com/office/drawing/2014/main" val="2750694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97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Strings: Enclosed in double-quotes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3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Numbers: Not enclosed in 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Boolean: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72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Null: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7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802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4490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B05E2-D3D3-D0B4-2BE8-595EC7328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F97122E-019F-C7E3-D4CE-2E7E78541B76}"/>
              </a:ext>
            </a:extLst>
          </p:cNvPr>
          <p:cNvSpPr txBox="1"/>
          <p:nvPr/>
        </p:nvSpPr>
        <p:spPr>
          <a:xfrm>
            <a:off x="676053" y="197346"/>
            <a:ext cx="676106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"age"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"address"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"children"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"spouse"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4BB514-CA1F-AA42-4D46-187E4BA88381}"/>
              </a:ext>
            </a:extLst>
          </p:cNvPr>
          <p:cNvSpPr txBox="1"/>
          <p:nvPr/>
        </p:nvSpPr>
        <p:spPr>
          <a:xfrm>
            <a:off x="6974958" y="1297172"/>
            <a:ext cx="44018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Properties (keys) must be enclosed in quotes</a:t>
            </a:r>
          </a:p>
          <a:p>
            <a:endParaRPr lang="en-US" dirty="0"/>
          </a:p>
          <a:p>
            <a:r>
              <a:rPr lang="en-US" dirty="0"/>
              <a:t>No restrictions on property naming:</a:t>
            </a:r>
          </a:p>
          <a:p>
            <a:r>
              <a:rPr lang="en-US" dirty="0"/>
              <a:t>- uniqueness*</a:t>
            </a:r>
          </a:p>
          <a:p>
            <a:r>
              <a:rPr lang="en-US" dirty="0"/>
              <a:t>- special characters (almost all of them)</a:t>
            </a:r>
          </a:p>
          <a:p>
            <a:r>
              <a:rPr lang="en-US" dirty="0"/>
              <a:t>- blanks</a:t>
            </a:r>
          </a:p>
        </p:txBody>
      </p:sp>
    </p:spTree>
    <p:extLst>
      <p:ext uri="{BB962C8B-B14F-4D97-AF65-F5344CB8AC3E}">
        <p14:creationId xmlns:p14="http://schemas.microsoft.com/office/powerpoint/2010/main" val="408887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36A13-2A82-5DFE-A085-FA7DF77F8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6F5808E-72D0-8EA1-3FE9-520CF4CCBFF0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4D5DED-A8D6-3909-267E-614390D0765A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</p:txBody>
      </p:sp>
    </p:spTree>
    <p:extLst>
      <p:ext uri="{BB962C8B-B14F-4D97-AF65-F5344CB8AC3E}">
        <p14:creationId xmlns:p14="http://schemas.microsoft.com/office/powerpoint/2010/main" val="624650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"Smith"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"212 555-1234"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“scalar” (number or string).</a:t>
            </a:r>
          </a:p>
        </p:txBody>
      </p:sp>
    </p:spTree>
    <p:extLst>
      <p:ext uri="{BB962C8B-B14F-4D97-AF65-F5344CB8AC3E}">
        <p14:creationId xmlns:p14="http://schemas.microsoft.com/office/powerpoint/2010/main" val="1369334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Boolean or null </a:t>
            </a:r>
          </a:p>
          <a:p>
            <a:r>
              <a:rPr lang="en-US" dirty="0"/>
              <a:t>      (not considered scalar).</a:t>
            </a:r>
          </a:p>
        </p:txBody>
      </p:sp>
    </p:spTree>
    <p:extLst>
      <p:ext uri="{BB962C8B-B14F-4D97-AF65-F5344CB8AC3E}">
        <p14:creationId xmlns:p14="http://schemas.microsoft.com/office/powerpoint/2010/main" val="9728998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F79EC-1877-1150-F9B2-79672A226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0B33AB0-727E-CEF2-04FC-2DBD1149138E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E52A9-404D-83DE-4DA8-1D3B3C3C4A4C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A066DB-2820-4916-ABB3-61CD1685F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534069"/>
              </p:ext>
            </p:extLst>
          </p:nvPr>
        </p:nvGraphicFramePr>
        <p:xfrm>
          <a:off x="7021686" y="1881729"/>
          <a:ext cx="435515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5151">
                  <a:extLst>
                    <a:ext uri="{9D8B030D-6E8A-4147-A177-3AD203B41FA5}">
                      <a16:colId xmlns:a16="http://schemas.microsoft.com/office/drawing/2014/main" val="2750694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97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Strings: Enclosed in double-quotes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3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Numbers: Not enclosed in 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Boolean: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72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Null: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7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Object </a:t>
                      </a:r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{}</a:t>
                      </a:r>
                      <a:r>
                        <a:rPr lang="en-US" dirty="0"/>
                        <a:t>: Nestable, logical grouping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061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45194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C7703-4D56-C777-BAE6-F9F50D634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9CDA12-021D-62BA-50B5-1C33B5408533}"/>
              </a:ext>
            </a:extLst>
          </p:cNvPr>
          <p:cNvSpPr txBox="1"/>
          <p:nvPr/>
        </p:nvSpPr>
        <p:spPr>
          <a:xfrm>
            <a:off x="676053" y="197346"/>
            <a:ext cx="7041483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CF460-DD6E-73B0-197A-9E95FDF5BC99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D93C10-21CA-A73F-6A73-55A60B183C76}"/>
              </a:ext>
            </a:extLst>
          </p:cNvPr>
          <p:cNvSpPr txBox="1"/>
          <p:nvPr/>
        </p:nvSpPr>
        <p:spPr>
          <a:xfrm>
            <a:off x="4535652" y="3931742"/>
            <a:ext cx="248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JSON objects)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3D2766-C037-35FE-4466-4E160DBCF09D}"/>
              </a:ext>
            </a:extLst>
          </p:cNvPr>
          <p:cNvSpPr txBox="1"/>
          <p:nvPr/>
        </p:nvSpPr>
        <p:spPr>
          <a:xfrm>
            <a:off x="6353166" y="5203865"/>
            <a:ext cx="176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strings)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4F62DCE-1737-44E0-A039-0BF7757BB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376221"/>
              </p:ext>
            </p:extLst>
          </p:nvPr>
        </p:nvGraphicFramePr>
        <p:xfrm>
          <a:off x="7021686" y="1881729"/>
          <a:ext cx="435515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5151">
                  <a:extLst>
                    <a:ext uri="{9D8B030D-6E8A-4147-A177-3AD203B41FA5}">
                      <a16:colId xmlns:a16="http://schemas.microsoft.com/office/drawing/2014/main" val="2750694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97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Strings: Enclosed in double-quotes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3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Numbers: Not enclosed in 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Boolean: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72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Null: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7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Object </a:t>
                      </a:r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{}</a:t>
                      </a:r>
                      <a:r>
                        <a:rPr lang="en-US" dirty="0"/>
                        <a:t>: Nestable, logical grouping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061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Array </a:t>
                      </a:r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[]</a:t>
                      </a:r>
                      <a:r>
                        <a:rPr lang="en-US" dirty="0"/>
                        <a:t>: Nestable, </a:t>
                      </a:r>
                      <a:r>
                        <a:rPr lang="en-US" b="1" dirty="0"/>
                        <a:t>unordered</a:t>
                      </a:r>
                      <a:r>
                        <a:rPr lang="en-US" dirty="0"/>
                        <a:t> list of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628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8884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5A9E24-7B34-4D16-AE90-17F8CBB932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74601" y="1085905"/>
            <a:ext cx="4075725" cy="3823446"/>
          </a:xfrm>
          <a:prstGeom prst="rect">
            <a:avLst/>
          </a:prstGeom>
        </p:spPr>
      </p:pic>
      <p:sp>
        <p:nvSpPr>
          <p:cNvPr id="8" name="Title 9">
            <a:extLst>
              <a:ext uri="{FF2B5EF4-FFF2-40B4-BE49-F238E27FC236}">
                <a16:creationId xmlns:a16="http://schemas.microsoft.com/office/drawing/2014/main" id="{B90F82A9-BE56-4B65-91B3-3BB274E6B0B0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Inspecting JSON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665F4DB-B7EB-4C5A-A7A4-AECAE4D43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560946"/>
              </p:ext>
            </p:extLst>
          </p:nvPr>
        </p:nvGraphicFramePr>
        <p:xfrm>
          <a:off x="1195866" y="2997628"/>
          <a:ext cx="9625914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89438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32221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ISJSON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JSON_PATH_EXISTS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JSON_CONTAINS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318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67012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85293D-4C41-225F-9D44-15AEAC28F575}"/>
              </a:ext>
            </a:extLst>
          </p:cNvPr>
          <p:cNvSpPr txBox="1"/>
          <p:nvPr/>
        </p:nvSpPr>
        <p:spPr>
          <a:xfrm>
            <a:off x="1275907" y="1978409"/>
            <a:ext cx="5680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{}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[]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'['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'.'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D5A764A-D124-5790-79A7-6B0FF10B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566" y="4450525"/>
            <a:ext cx="2694213" cy="7622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D4E6507-8C86-0B2E-13FE-7F1F904C3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964" y="3108970"/>
            <a:ext cx="2674614" cy="76226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F0345CD-D82D-EBBC-C0E4-679539E9B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165" y="1841157"/>
            <a:ext cx="2674614" cy="7622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44E49A-3A0D-E1FC-BDCD-123B100B425B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48A1C-A0CD-8E39-75B9-0116084EEE7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75DF09-7893-5EF6-5616-13B35FF0F4DC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5B59FB-029E-4C16-B432-245F938BD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246" y="491230"/>
            <a:ext cx="1981477" cy="116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52B2570-B53E-450B-9E8E-3911999DBBAA}"/>
              </a:ext>
            </a:extLst>
          </p:cNvPr>
          <p:cNvSpPr/>
          <p:nvPr/>
        </p:nvSpPr>
        <p:spPr>
          <a:xfrm>
            <a:off x="6579394" y="491230"/>
            <a:ext cx="2500312" cy="1153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00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televised game show titled Is it JSON?">
            <a:extLst>
              <a:ext uri="{FF2B5EF4-FFF2-40B4-BE49-F238E27FC236}">
                <a16:creationId xmlns:a16="http://schemas.microsoft.com/office/drawing/2014/main" id="{8C7AE387-603B-E611-6D8A-1CC830EF7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378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D0B63B-A4BC-B177-BFBA-AD0E9C2D37C9}"/>
              </a:ext>
            </a:extLst>
          </p:cNvPr>
          <p:cNvSpPr txBox="1"/>
          <p:nvPr/>
        </p:nvSpPr>
        <p:spPr>
          <a:xfrm>
            <a:off x="8847201" y="6252518"/>
            <a:ext cx="27187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(With permission from 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Ephraim </a:t>
            </a:r>
            <a:r>
              <a:rPr lang="en-US" sz="1200" b="0" i="0" dirty="0" err="1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Ndoro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41753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E19F4-8F02-541B-A38F-7A77B7C0E31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80BCF-82E6-D74F-0616-80EC1B3597DC}"/>
              </a:ext>
            </a:extLst>
          </p:cNvPr>
          <p:cNvSpPr txBox="1"/>
          <p:nvPr/>
        </p:nvSpPr>
        <p:spPr>
          <a:xfrm>
            <a:off x="1275907" y="1756876"/>
            <a:ext cx="5273749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'{"key":[]}'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6.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'[{"key":{}}]'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7.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8.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'"key":[1,2]'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9.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'{[1,2]}'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10.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'{},{}'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'[{},{}]'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'{[],[]}'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(NULL)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00B0F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06B04-4EC0-023F-32FB-F3CE12CA24DA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5A5D17-D173-98F3-0228-842BFE7BEBF4}"/>
              </a:ext>
            </a:extLst>
          </p:cNvPr>
          <p:cNvSpPr txBox="1"/>
          <p:nvPr/>
        </p:nvSpPr>
        <p:spPr>
          <a:xfrm>
            <a:off x="7532914" y="1666777"/>
            <a:ext cx="3884729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Property names require outer JSON objects to contain them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5)</a:t>
            </a:r>
            <a:endParaRPr lang="en-US" dirty="0"/>
          </a:p>
          <a:p>
            <a:endParaRPr lang="en-US" dirty="0"/>
          </a:p>
          <a:p>
            <a:r>
              <a:rPr lang="en-US" dirty="0"/>
              <a:t>A property name is optional for the root array (1, 3). All arrays inside an object require a property name (</a:t>
            </a:r>
            <a:r>
              <a:rPr lang="en-US" dirty="0">
                <a:solidFill>
                  <a:srgbClr val="FF0000"/>
                </a:solidFill>
              </a:rPr>
              <a:t>4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</a:t>
            </a:r>
          </a:p>
          <a:p>
            <a:r>
              <a:rPr lang="en-US" dirty="0"/>
              <a:t>1, 5). Conversely, a property name requires an outer object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7, 5</a:t>
            </a:r>
            <a:r>
              <a:rPr lang="en-US" dirty="0"/>
              <a:t>).</a:t>
            </a:r>
          </a:p>
          <a:p>
            <a:endParaRPr lang="en-US" sz="1400" dirty="0"/>
          </a:p>
          <a:p>
            <a:r>
              <a:rPr lang="en-US" dirty="0"/>
              <a:t>There can only be one JSON object, unless enclosed in an array (</a:t>
            </a:r>
            <a:r>
              <a:rPr lang="en-US" dirty="0">
                <a:solidFill>
                  <a:srgbClr val="FF0000"/>
                </a:solidFill>
              </a:rPr>
              <a:t>10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11)</a:t>
            </a:r>
            <a:endParaRPr lang="en-US" dirty="0"/>
          </a:p>
          <a:p>
            <a:endParaRPr lang="en-US" sz="1400" dirty="0"/>
          </a:p>
          <a:p>
            <a:r>
              <a:rPr lang="en-US" dirty="0"/>
              <a:t>NULLs are not JSON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4DA0F7-DC3A-D644-5712-056B82987029}"/>
              </a:ext>
            </a:extLst>
          </p:cNvPr>
          <p:cNvCxnSpPr>
            <a:cxnSpLocks/>
          </p:cNvCxnSpPr>
          <p:nvPr/>
        </p:nvCxnSpPr>
        <p:spPr>
          <a:xfrm>
            <a:off x="5845629" y="2862943"/>
            <a:ext cx="1687284" cy="130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CD77C1-80D0-9112-138D-B83BDFB5E5C7}"/>
              </a:ext>
            </a:extLst>
          </p:cNvPr>
          <p:cNvCxnSpPr>
            <a:cxnSpLocks/>
          </p:cNvCxnSpPr>
          <p:nvPr/>
        </p:nvCxnSpPr>
        <p:spPr>
          <a:xfrm flipV="1">
            <a:off x="5845629" y="2993457"/>
            <a:ext cx="1700109" cy="860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C11FB2-F24E-E6EF-522D-A6429743ED08}"/>
              </a:ext>
            </a:extLst>
          </p:cNvPr>
          <p:cNvCxnSpPr>
            <a:cxnSpLocks/>
          </p:cNvCxnSpPr>
          <p:nvPr/>
        </p:nvCxnSpPr>
        <p:spPr>
          <a:xfrm flipV="1">
            <a:off x="5845628" y="1920324"/>
            <a:ext cx="1700110" cy="1246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5E47B4D-67A2-26E5-C4CD-9EF49165DA01}"/>
              </a:ext>
            </a:extLst>
          </p:cNvPr>
          <p:cNvCxnSpPr>
            <a:cxnSpLocks/>
          </p:cNvCxnSpPr>
          <p:nvPr/>
        </p:nvCxnSpPr>
        <p:spPr>
          <a:xfrm flipV="1">
            <a:off x="5845629" y="1889408"/>
            <a:ext cx="1700109" cy="2219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068AED-9A58-55E5-D4C1-265DB9402342}"/>
              </a:ext>
            </a:extLst>
          </p:cNvPr>
          <p:cNvCxnSpPr>
            <a:cxnSpLocks/>
          </p:cNvCxnSpPr>
          <p:nvPr/>
        </p:nvCxnSpPr>
        <p:spPr>
          <a:xfrm flipV="1">
            <a:off x="5845629" y="4350058"/>
            <a:ext cx="1668148" cy="494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5A8A95-67E2-07F3-BFD8-584366AA15DF}"/>
              </a:ext>
            </a:extLst>
          </p:cNvPr>
          <p:cNvCxnSpPr>
            <a:cxnSpLocks/>
          </p:cNvCxnSpPr>
          <p:nvPr/>
        </p:nvCxnSpPr>
        <p:spPr>
          <a:xfrm flipV="1">
            <a:off x="5845628" y="4366653"/>
            <a:ext cx="1668149" cy="724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1794027-DFF7-4E58-074D-B81E36330EDE}"/>
              </a:ext>
            </a:extLst>
          </p:cNvPr>
          <p:cNvCxnSpPr>
            <a:cxnSpLocks/>
          </p:cNvCxnSpPr>
          <p:nvPr/>
        </p:nvCxnSpPr>
        <p:spPr>
          <a:xfrm flipV="1">
            <a:off x="6197643" y="4963934"/>
            <a:ext cx="1335270" cy="794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D530032-CECE-3D9E-CA4B-530F454AC6C6}"/>
              </a:ext>
            </a:extLst>
          </p:cNvPr>
          <p:cNvCxnSpPr>
            <a:cxnSpLocks/>
          </p:cNvCxnSpPr>
          <p:nvPr/>
        </p:nvCxnSpPr>
        <p:spPr>
          <a:xfrm flipV="1">
            <a:off x="5845628" y="4968592"/>
            <a:ext cx="1700110" cy="1145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4CC9A94-29AB-E565-D87D-677B5D3B7F8F}"/>
              </a:ext>
            </a:extLst>
          </p:cNvPr>
          <p:cNvCxnSpPr>
            <a:cxnSpLocks/>
          </p:cNvCxnSpPr>
          <p:nvPr/>
        </p:nvCxnSpPr>
        <p:spPr>
          <a:xfrm flipV="1">
            <a:off x="5994358" y="4988301"/>
            <a:ext cx="1551380" cy="1310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019F0A-24F2-3941-ACCF-53ADA0DB001E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87285" cy="1115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C4B53B-4288-970C-549F-2862ED6289FF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68149" cy="173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8099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EDD89-8B8B-5DD5-B969-A2CFD1C4A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5A6C07-BD41-6AEA-0A58-AB45F3954924}"/>
              </a:ext>
            </a:extLst>
          </p:cNvPr>
          <p:cNvSpPr txBox="1"/>
          <p:nvPr/>
        </p:nvSpPr>
        <p:spPr>
          <a:xfrm>
            <a:off x="901109" y="646629"/>
            <a:ext cx="10014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 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8B5C55-03D6-C599-A935-3F560886CAF8}"/>
              </a:ext>
            </a:extLst>
          </p:cNvPr>
          <p:cNvSpPr txBox="1"/>
          <p:nvPr/>
        </p:nvSpPr>
        <p:spPr>
          <a:xfrm>
            <a:off x="1275907" y="1233647"/>
            <a:ext cx="8995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value. This can be a JSON object, array, number, string or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one of the three literal values of (false, true, null)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03C4FE-1715-F424-733B-758B393D1B51}"/>
              </a:ext>
            </a:extLst>
          </p:cNvPr>
          <p:cNvSpPr txBox="1"/>
          <p:nvPr/>
        </p:nvSpPr>
        <p:spPr>
          <a:xfrm>
            <a:off x="8789723" y="5583712"/>
            <a:ext cx="2962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C48B69D-E770-DE16-0D9E-6E5C7AD30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938442"/>
              </p:ext>
            </p:extLst>
          </p:nvPr>
        </p:nvGraphicFramePr>
        <p:xfrm>
          <a:off x="1256921" y="2555630"/>
          <a:ext cx="7721209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4732">
                  <a:extLst>
                    <a:ext uri="{9D8B030D-6E8A-4147-A177-3AD203B41FA5}">
                      <a16:colId xmlns:a16="http://schemas.microsoft.com/office/drawing/2014/main" val="52433680"/>
                    </a:ext>
                  </a:extLst>
                </a:gridCol>
                <a:gridCol w="5656477">
                  <a:extLst>
                    <a:ext uri="{9D8B030D-6E8A-4147-A177-3AD203B41FA5}">
                      <a16:colId xmlns:a16="http://schemas.microsoft.com/office/drawing/2014/main" val="3004402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JSON_type</a:t>
                      </a:r>
                      <a:r>
                        <a:rPr lang="en-US" dirty="0"/>
                        <a:t>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040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array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26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Tests for a valid JSON 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338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scalar – number or string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05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VALUE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anything that qualifies to be a value of a key/value pair: a JSON object, JSON array, scalar (number or string) or one of three literal values in {false, true, null}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963873"/>
                  </a:ext>
                </a:extLst>
              </a:tr>
            </a:tbl>
          </a:graphicData>
        </a:graphic>
      </p:graphicFrame>
      <p:pic>
        <p:nvPicPr>
          <p:cNvPr id="1026" name="Picture 2" descr="remember symbol clipart 10 free Cliparts | Download images on Clipground 2024">
            <a:extLst>
              <a:ext uri="{FF2B5EF4-FFF2-40B4-BE49-F238E27FC236}">
                <a16:creationId xmlns:a16="http://schemas.microsoft.com/office/drawing/2014/main" id="{416A17DE-F248-ACA1-CF5F-069825661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442" y="4985079"/>
            <a:ext cx="259780" cy="25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3A0913-3FA7-486F-8C4C-A11F1C49088B}"/>
              </a:ext>
            </a:extLst>
          </p:cNvPr>
          <p:cNvSpPr txBox="1"/>
          <p:nvPr/>
        </p:nvSpPr>
        <p:spPr>
          <a:xfrm>
            <a:off x="7615521" y="4911399"/>
            <a:ext cx="1355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(lowercase!)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C61BA7-596A-4668-B457-00461A553F21}"/>
              </a:ext>
            </a:extLst>
          </p:cNvPr>
          <p:cNvSpPr/>
          <p:nvPr/>
        </p:nvSpPr>
        <p:spPr>
          <a:xfrm>
            <a:off x="7166741" y="4600569"/>
            <a:ext cx="1746298" cy="7451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6735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6" y="966430"/>
            <a:ext cx="83483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Table1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[chk_dbo.Table1_JsonData__IsJson]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1203D-8BAE-9408-969E-42A9035AF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155" y="2433330"/>
            <a:ext cx="9381690" cy="380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1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4D13C6-5314-7759-BA83-15D245790A58}"/>
              </a:ext>
            </a:extLst>
          </p:cNvPr>
          <p:cNvSpPr txBox="1"/>
          <p:nvPr/>
        </p:nvSpPr>
        <p:spPr>
          <a:xfrm>
            <a:off x="1028697" y="1825827"/>
            <a:ext cx="844491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69AAA-642C-24E7-2DF8-6921B768BAF8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02F32-77B5-C37E-0CF9-5739455591A0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to an array or value inside the valid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96DB4A-1739-666A-5125-9EB7D470190C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1049BA-0030-3DB9-A7F7-1C46C9BEB260}"/>
              </a:ext>
            </a:extLst>
          </p:cNvPr>
          <p:cNvSpPr txBox="1"/>
          <p:nvPr/>
        </p:nvSpPr>
        <p:spPr>
          <a:xfrm>
            <a:off x="5293503" y="4566378"/>
            <a:ext cx="3937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[10]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"bogus-field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85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C7709-3427-AD7D-C798-1401B1A87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C38BED-ACFC-216F-1FD1-7466B8EB79D8}"/>
              </a:ext>
            </a:extLst>
          </p:cNvPr>
          <p:cNvSpPr txBox="1"/>
          <p:nvPr/>
        </p:nvSpPr>
        <p:spPr>
          <a:xfrm>
            <a:off x="1028697" y="1825827"/>
            <a:ext cx="882768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'{'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or other malformed JSON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643BD-8192-128E-1384-BFF93E157F3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FD39BE-FC4B-EC80-17AA-D1C70029B2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2BDB42-D629-7ACE-EF32-E09BB0D2E342}"/>
              </a:ext>
            </a:extLst>
          </p:cNvPr>
          <p:cNvSpPr/>
          <p:nvPr/>
        </p:nvSpPr>
        <p:spPr>
          <a:xfrm>
            <a:off x="1028697" y="3503596"/>
            <a:ext cx="7756957" cy="28992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5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E08F4-BCF5-BACB-924E-9D551FA32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F40FD7-94AE-B543-CFCE-44371B0D910B}"/>
              </a:ext>
            </a:extLst>
          </p:cNvPr>
          <p:cNvSpPr txBox="1"/>
          <p:nvPr/>
        </p:nvSpPr>
        <p:spPr>
          <a:xfrm>
            <a:off x="1028697" y="1825827"/>
            <a:ext cx="909349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'$."karate-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belt_color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"'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PRINT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'Stay away!'</a:t>
            </a:r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'Not JSON-formatted'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DE166-B732-9217-5FF5-BD153ACD96F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5FBE7-BB22-E20C-9E26-09355A778C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198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5" y="966430"/>
            <a:ext cx="93842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[Table1]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[chk_dbo.Table1_JsonData__name.Exists]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JSON_PATH_EXISTS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'$.name'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E3010-FCF5-64ED-47A9-A80EB96AC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140" y="2541791"/>
            <a:ext cx="9035719" cy="368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06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C7709-3427-AD7D-C798-1401B1A87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C38BED-ACFC-216F-1FD1-7466B8EB79D8}"/>
              </a:ext>
            </a:extLst>
          </p:cNvPr>
          <p:cNvSpPr txBox="1"/>
          <p:nvPr/>
        </p:nvSpPr>
        <p:spPr>
          <a:xfrm>
            <a:off x="1028697" y="1825827"/>
            <a:ext cx="10734750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, 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'Jeff Foushee'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'Bob'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'$.a'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NULL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5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'Mom'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'$.parents[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1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].name'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'Dad'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'$.parents[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*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].name'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'false'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0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CAST</a:t>
            </a:r>
            <a:r>
              <a:rPr lang="en-US" sz="1800" dirty="0">
                <a:solidFill>
                  <a:srgbClr val="80808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0 </a:t>
            </a:r>
            <a:r>
              <a:rPr lang="en-US" sz="18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bit</a:t>
            </a:r>
            <a:r>
              <a:rPr lang="en-US" sz="1800" dirty="0">
                <a:solidFill>
                  <a:srgbClr val="80808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-- 1</a:t>
            </a:r>
            <a:endParaRPr lang="en-US" sz="1800" dirty="0">
              <a:solidFill>
                <a:schemeClr val="accent6">
                  <a:lumMod val="75000"/>
                </a:scheme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643BD-8192-128E-1384-BFF93E157F3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JSON_CONTAINS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value,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FD39BE-FC4B-EC80-17AA-D1C70029B2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key/value combination exists within the JSON document</a:t>
            </a:r>
            <a:endParaRPr lang="en-US" dirty="0"/>
          </a:p>
        </p:txBody>
      </p:sp>
      <p:sp>
        <p:nvSpPr>
          <p:cNvPr id="8" name="Star: 10 Points 7">
            <a:extLst>
              <a:ext uri="{FF2B5EF4-FFF2-40B4-BE49-F238E27FC236}">
                <a16:creationId xmlns:a16="http://schemas.microsoft.com/office/drawing/2014/main" id="{16EF7253-193A-4155-ABE5-0A3FA3A1D440}"/>
              </a:ext>
            </a:extLst>
          </p:cNvPr>
          <p:cNvSpPr/>
          <p:nvPr/>
        </p:nvSpPr>
        <p:spPr>
          <a:xfrm rot="20706229">
            <a:off x="9082864" y="1313867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2025!</a:t>
            </a:r>
          </a:p>
        </p:txBody>
      </p:sp>
    </p:spTree>
    <p:extLst>
      <p:ext uri="{BB962C8B-B14F-4D97-AF65-F5344CB8AC3E}">
        <p14:creationId xmlns:p14="http://schemas.microsoft.com/office/powerpoint/2010/main" val="9136953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9E3E22-E34E-404F-BCB9-D4F0228EE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2947" y="1137675"/>
            <a:ext cx="4388917" cy="438891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A8D24F2-0532-46D4-8647-32A597C23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446950"/>
              </p:ext>
            </p:extLst>
          </p:nvPr>
        </p:nvGraphicFramePr>
        <p:xfrm>
          <a:off x="1195866" y="2997628"/>
          <a:ext cx="9625914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52367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69292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JSON_QUERY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JSON_VALUE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OPENJSON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</a:tbl>
          </a:graphicData>
        </a:graphic>
      </p:graphicFrame>
      <p:sp>
        <p:nvSpPr>
          <p:cNvPr id="9" name="Title 9">
            <a:extLst>
              <a:ext uri="{FF2B5EF4-FFF2-40B4-BE49-F238E27FC236}">
                <a16:creationId xmlns:a16="http://schemas.microsoft.com/office/drawing/2014/main" id="{C9E49D86-8811-4322-85CB-EF66EDE96F5E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Querying JSON</a:t>
            </a:r>
          </a:p>
        </p:txBody>
      </p:sp>
    </p:spTree>
    <p:extLst>
      <p:ext uri="{BB962C8B-B14F-4D97-AF65-F5344CB8AC3E}">
        <p14:creationId xmlns:p14="http://schemas.microsoft.com/office/powerpoint/2010/main" val="28651740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8" y="1826613"/>
            <a:ext cx="1072368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{entire </a:t>
            </a:r>
            <a:r>
              <a:rPr lang="en-US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conten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ts of @_json}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1" y="1233647"/>
            <a:ext cx="967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a well-formatted 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JSON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array or object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from the original JSON 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not scalar/Boolean values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A96AEB-6343-5E6A-23C8-32DF36550836}"/>
              </a:ext>
            </a:extLst>
          </p:cNvPr>
          <p:cNvSpPr txBox="1"/>
          <p:nvPr/>
        </p:nvSpPr>
        <p:spPr>
          <a:xfrm>
            <a:off x="8789723" y="5790419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124841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</p:spTree>
    <p:extLst>
      <p:ext uri="{BB962C8B-B14F-4D97-AF65-F5344CB8AC3E}">
        <p14:creationId xmlns:p14="http://schemas.microsoft.com/office/powerpoint/2010/main" val="2042211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8" y="1826613"/>
            <a:ext cx="1072368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QUERY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'$.parents'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-- [{"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QUERY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'$.parents'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WITH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ARRAY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WRAPPER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					 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--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QUERY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'$.parents[0]'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-- 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QUERY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'$.parents[0]'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WITH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ARRAY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WRAPPER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                        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--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JSON_QUERY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valid_json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[,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'$'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1" y="1233647"/>
            <a:ext cx="967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Returns a well-formatted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array or object from the original JSON , but not scalar/Boolean values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tar: 10 Points 7">
            <a:extLst>
              <a:ext uri="{FF2B5EF4-FFF2-40B4-BE49-F238E27FC236}">
                <a16:creationId xmlns:a16="http://schemas.microsoft.com/office/drawing/2014/main" id="{4EE6D895-9D23-4732-9F1A-1F99255ADD34}"/>
              </a:ext>
            </a:extLst>
          </p:cNvPr>
          <p:cNvSpPr/>
          <p:nvPr/>
        </p:nvSpPr>
        <p:spPr>
          <a:xfrm rot="20706229">
            <a:off x="9082864" y="1513247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for SQL Server 2025!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2E6A58-3B9E-42E5-AAC9-C28A13BBDFA9}"/>
              </a:ext>
            </a:extLst>
          </p:cNvPr>
          <p:cNvSpPr txBox="1"/>
          <p:nvPr/>
        </p:nvSpPr>
        <p:spPr>
          <a:xfrm>
            <a:off x="9876002" y="6159064"/>
            <a:ext cx="1667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Server 2025+</a:t>
            </a:r>
          </a:p>
        </p:txBody>
      </p:sp>
    </p:spTree>
    <p:extLst>
      <p:ext uri="{BB962C8B-B14F-4D97-AF65-F5344CB8AC3E}">
        <p14:creationId xmlns:p14="http://schemas.microsoft.com/office/powerpoint/2010/main" val="13809760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Jeff Foushee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Mom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Dad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false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91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a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scalar/</a:t>
            </a:r>
            <a:r>
              <a:rPr lang="en-US" b="0" i="0" dirty="0" err="1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boolean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 value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of a key (as string) within JSON,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not a JSON object/array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2DEFB4-808C-5CD3-FB68-AA30180AF563}"/>
              </a:ext>
            </a:extLst>
          </p:cNvPr>
          <p:cNvSpPr txBox="1"/>
          <p:nvPr/>
        </p:nvSpPr>
        <p:spPr>
          <a:xfrm>
            <a:off x="8789723" y="5624353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4758136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E3E79FD-2816-5EB1-6794-B79EDB11C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333" y="2623614"/>
            <a:ext cx="9187333" cy="3732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918475" y="592289"/>
            <a:ext cx="93464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[Table_1]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[chk_dbo.Table1_JsonData__name.HasValue]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              TRIM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!=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0D3A8D-0501-D301-4C8F-79E70344E7BC}"/>
              </a:ext>
            </a:extLst>
          </p:cNvPr>
          <p:cNvSpPr/>
          <p:nvPr/>
        </p:nvSpPr>
        <p:spPr>
          <a:xfrm>
            <a:off x="2589959" y="1438826"/>
            <a:ext cx="6406557" cy="61773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37E75E-FCA2-B6C9-F448-F296AEC10601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8996516" y="2056563"/>
            <a:ext cx="1375677" cy="15452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322026-728B-2619-FBBF-C06FE4927752}"/>
              </a:ext>
            </a:extLst>
          </p:cNvPr>
          <p:cNvSpPr/>
          <p:nvPr/>
        </p:nvSpPr>
        <p:spPr>
          <a:xfrm>
            <a:off x="10194372" y="3601804"/>
            <a:ext cx="355642" cy="3146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689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9FB983E-29AF-472A-A67E-75ED05E20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2" y="916064"/>
            <a:ext cx="4169899" cy="4169899"/>
          </a:xfrm>
          <a:prstGeom prst="rect">
            <a:avLst/>
          </a:prstGeom>
        </p:spPr>
      </p:pic>
      <p:sp>
        <p:nvSpPr>
          <p:cNvPr id="8" name="Title 9">
            <a:extLst>
              <a:ext uri="{FF2B5EF4-FFF2-40B4-BE49-F238E27FC236}">
                <a16:creationId xmlns:a16="http://schemas.microsoft.com/office/drawing/2014/main" id="{DF872B6E-A3F3-49A7-9723-43C6DAE5AB4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Demo time…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26A7A9-8DD1-4024-A8A5-6B5DA6D1E457}"/>
              </a:ext>
            </a:extLst>
          </p:cNvPr>
          <p:cNvSpPr txBox="1">
            <a:spLocks/>
          </p:cNvSpPr>
          <p:nvPr/>
        </p:nvSpPr>
        <p:spPr>
          <a:xfrm>
            <a:off x="369047" y="1161970"/>
            <a:ext cx="5891794" cy="177460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Light" pitchFamily="2" charset="-34"/>
                <a:ea typeface="+mn-ea"/>
                <a:cs typeface="Kanit Light" pitchFamily="2" charset="-34"/>
              </a:rPr>
              <a:t>JSON </a:t>
            </a:r>
            <a:r>
              <a:rPr lang="en-US" dirty="0">
                <a:solidFill>
                  <a:srgbClr val="FFFFFF"/>
                </a:solidFill>
              </a:rPr>
              <a:t>O</a:t>
            </a:r>
            <a:r>
              <a:rPr kumimoji="0" lang="en-US" sz="3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Light" pitchFamily="2" charset="-34"/>
                <a:ea typeface="+mn-ea"/>
                <a:cs typeface="Kanit Light" pitchFamily="2" charset="-34"/>
              </a:rPr>
              <a:t>perators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Light" pitchFamily="2" charset="-34"/>
                <a:ea typeface="+mn-ea"/>
                <a:cs typeface="Kanit Light" pitchFamily="2" charset="-34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Light" pitchFamily="2" charset="-34"/>
                <a:ea typeface="+mn-ea"/>
                <a:cs typeface="Kanit Light" pitchFamily="2" charset="-34"/>
              </a:rPr>
              <a:t>as Check Constraints</a:t>
            </a:r>
          </a:p>
        </p:txBody>
      </p:sp>
    </p:spTree>
    <p:extLst>
      <p:ext uri="{BB962C8B-B14F-4D97-AF65-F5344CB8AC3E}">
        <p14:creationId xmlns:p14="http://schemas.microsoft.com/office/powerpoint/2010/main" val="25565782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C2A84-EEF4-D02B-473D-F95F30672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583DED-79F7-76F6-CFAA-19E02FCBE11C}"/>
              </a:ext>
            </a:extLst>
          </p:cNvPr>
          <p:cNvSpPr txBox="1"/>
          <p:nvPr/>
        </p:nvSpPr>
        <p:spPr>
          <a:xfrm>
            <a:off x="1012747" y="1674674"/>
            <a:ext cx="64975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56A2-D664-6BA0-1A2E-F400294E290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endParaRPr lang="en-US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2F29795-34C0-4286-C86D-5A5A90B2D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079032"/>
              </p:ext>
            </p:extLst>
          </p:nvPr>
        </p:nvGraphicFramePr>
        <p:xfrm>
          <a:off x="1012747" y="3617733"/>
          <a:ext cx="9954736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4069">
                  <a:extLst>
                    <a:ext uri="{9D8B030D-6E8A-4147-A177-3AD203B41FA5}">
                      <a16:colId xmlns:a16="http://schemas.microsoft.com/office/drawing/2014/main" val="398802349"/>
                    </a:ext>
                  </a:extLst>
                </a:gridCol>
                <a:gridCol w="3560064">
                  <a:extLst>
                    <a:ext uri="{9D8B030D-6E8A-4147-A177-3AD203B41FA5}">
                      <a16:colId xmlns:a16="http://schemas.microsoft.com/office/drawing/2014/main" val="3194749352"/>
                    </a:ext>
                  </a:extLst>
                </a:gridCol>
                <a:gridCol w="1640603">
                  <a:extLst>
                    <a:ext uri="{9D8B030D-6E8A-4147-A177-3AD203B41FA5}">
                      <a16:colId xmlns:a16="http://schemas.microsoft.com/office/drawing/2014/main" val="1747772036"/>
                    </a:ext>
                  </a:extLst>
                </a:gridCol>
              </a:tblGrid>
              <a:tr h="276553">
                <a:tc>
                  <a:txBody>
                    <a:bodyPr/>
                    <a:lstStyle/>
                    <a:p>
                      <a:r>
                        <a:rPr lang="en-US" sz="1450" b="0" dirty="0">
                          <a:solidFill>
                            <a:schemeClr val="tx1"/>
                          </a:solidFill>
                        </a:rPr>
                        <a:t>SQL Statement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JSON_QUERY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JSON_VALUE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33995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{entire contents of @_json}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61949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"},{"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name":"Dad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24098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Jeff Foushee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634431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20058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8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Mom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415542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'$.parents[1].name'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Dad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78286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4ACCC1D-06A1-7A87-505C-1CC154A85886}"/>
              </a:ext>
            </a:extLst>
          </p:cNvPr>
          <p:cNvSpPr txBox="1"/>
          <p:nvPr/>
        </p:nvSpPr>
        <p:spPr>
          <a:xfrm>
            <a:off x="8068964" y="4821024"/>
            <a:ext cx="1248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Another  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XOR?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4FA655-7A5E-869C-D8DC-303652F01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311839"/>
              </p:ext>
            </p:extLst>
          </p:nvPr>
        </p:nvGraphicFramePr>
        <p:xfrm>
          <a:off x="5788452" y="3605375"/>
          <a:ext cx="5179031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9031">
                  <a:extLst>
                    <a:ext uri="{9D8B030D-6E8A-4147-A177-3AD203B41FA5}">
                      <a16:colId xmlns:a16="http://schemas.microsoft.com/office/drawing/2014/main" val="3420614832"/>
                    </a:ext>
                  </a:extLst>
                </a:gridCol>
              </a:tblGrid>
              <a:tr h="333036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JSON_PATH_EXISTS</a:t>
                      </a:r>
                      <a:r>
                        <a:rPr lang="en-US" sz="14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68786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93480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36077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42408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970429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48491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35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28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(on your own time)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40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658223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F569F2-6380-781B-95F6-9EEDBB594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42" y="227076"/>
            <a:ext cx="1914878" cy="2211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69FF6-E481-4FF6-0C16-2935D4171B3D}"/>
              </a:ext>
            </a:extLst>
          </p:cNvPr>
          <p:cNvSpPr txBox="1"/>
          <p:nvPr/>
        </p:nvSpPr>
        <p:spPr>
          <a:xfrm>
            <a:off x="2828544" y="689788"/>
            <a:ext cx="748588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"parents":[{"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74F861-2090-92A6-E2CD-AF2F82CBB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205" y="3990850"/>
            <a:ext cx="2486678" cy="7033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C9BC2E-8AA8-FAC1-5F9A-EDC6FB5719DE}"/>
              </a:ext>
            </a:extLst>
          </p:cNvPr>
          <p:cNvSpPr txBox="1"/>
          <p:nvPr/>
        </p:nvSpPr>
        <p:spPr>
          <a:xfrm>
            <a:off x="999744" y="3154137"/>
            <a:ext cx="4224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FA4160-811F-559D-44AA-92D7B44D0C97}"/>
              </a:ext>
            </a:extLst>
          </p:cNvPr>
          <p:cNvSpPr txBox="1"/>
          <p:nvPr/>
        </p:nvSpPr>
        <p:spPr>
          <a:xfrm>
            <a:off x="999744" y="5064682"/>
            <a:ext cx="50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9C72BE-0DE7-B542-F855-8B6AD0BD6DC5}"/>
              </a:ext>
            </a:extLst>
          </p:cNvPr>
          <p:cNvSpPr txBox="1"/>
          <p:nvPr/>
        </p:nvSpPr>
        <p:spPr>
          <a:xfrm>
            <a:off x="6571488" y="4880445"/>
            <a:ext cx="53157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9DE548-9222-A250-0536-6B726AB2EF33}"/>
              </a:ext>
            </a:extLst>
          </p:cNvPr>
          <p:cNvSpPr txBox="1"/>
          <p:nvPr/>
        </p:nvSpPr>
        <p:spPr>
          <a:xfrm>
            <a:off x="6571488" y="3160232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BC3805F-A562-F375-1489-5F3505CE0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131" y="3983673"/>
            <a:ext cx="2486677" cy="71047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131C5B-D0D0-AB60-E10A-56E90E1EDC54}"/>
              </a:ext>
            </a:extLst>
          </p:cNvPr>
          <p:cNvCxnSpPr/>
          <p:nvPr/>
        </p:nvCxnSpPr>
        <p:spPr>
          <a:xfrm>
            <a:off x="6096000" y="3154137"/>
            <a:ext cx="0" cy="3271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746BF03F-5115-0BBF-E5E4-ED80C7858512}"/>
              </a:ext>
            </a:extLst>
          </p:cNvPr>
          <p:cNvGrpSpPr/>
          <p:nvPr/>
        </p:nvGrpSpPr>
        <p:grpSpPr>
          <a:xfrm>
            <a:off x="1399779" y="5357069"/>
            <a:ext cx="1843934" cy="879301"/>
            <a:chOff x="1399779" y="5357069"/>
            <a:chExt cx="1843934" cy="87930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FCECEB9-313D-4F49-F8AB-2D95D5C163FD}"/>
                </a:ext>
              </a:extLst>
            </p:cNvPr>
            <p:cNvSpPr txBox="1"/>
            <p:nvPr/>
          </p:nvSpPr>
          <p:spPr>
            <a:xfrm>
              <a:off x="1399780" y="5357069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0F09F75-CC80-B83A-E659-8DAD40C494C8}"/>
                </a:ext>
              </a:extLst>
            </p:cNvPr>
            <p:cNvSpPr txBox="1"/>
            <p:nvPr/>
          </p:nvSpPr>
          <p:spPr>
            <a:xfrm>
              <a:off x="1399779" y="5928593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E6989C-BA0D-85E8-8472-7993AFBF538A}"/>
              </a:ext>
            </a:extLst>
          </p:cNvPr>
          <p:cNvGrpSpPr/>
          <p:nvPr/>
        </p:nvGrpSpPr>
        <p:grpSpPr>
          <a:xfrm>
            <a:off x="6984491" y="5158938"/>
            <a:ext cx="2271252" cy="1464880"/>
            <a:chOff x="6984491" y="5158938"/>
            <a:chExt cx="2271252" cy="146488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B25D0D-08A8-B382-1778-5B29B08D7AC7}"/>
                </a:ext>
              </a:extLst>
            </p:cNvPr>
            <p:cNvSpPr txBox="1"/>
            <p:nvPr/>
          </p:nvSpPr>
          <p:spPr>
            <a:xfrm>
              <a:off x="6984491" y="5158938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D69122-D078-7107-A979-9F38E3E89B46}"/>
                </a:ext>
              </a:extLst>
            </p:cNvPr>
            <p:cNvSpPr txBox="1"/>
            <p:nvPr/>
          </p:nvSpPr>
          <p:spPr>
            <a:xfrm>
              <a:off x="6984491" y="6300653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D916074-57CF-6A6B-80D4-105544895837}"/>
              </a:ext>
            </a:extLst>
          </p:cNvPr>
          <p:cNvGrpSpPr/>
          <p:nvPr/>
        </p:nvGrpSpPr>
        <p:grpSpPr>
          <a:xfrm>
            <a:off x="7164593" y="5466695"/>
            <a:ext cx="2311002" cy="902394"/>
            <a:chOff x="7164593" y="5466695"/>
            <a:chExt cx="2311002" cy="9023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95069A-D57A-C42A-D8A8-D245DCBA71C6}"/>
                </a:ext>
              </a:extLst>
            </p:cNvPr>
            <p:cNvSpPr txBox="1"/>
            <p:nvPr/>
          </p:nvSpPr>
          <p:spPr>
            <a:xfrm>
              <a:off x="7204343" y="5466695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9CDB56-B8F7-D27C-F276-D79C74D425ED}"/>
                </a:ext>
              </a:extLst>
            </p:cNvPr>
            <p:cNvSpPr txBox="1"/>
            <p:nvPr/>
          </p:nvSpPr>
          <p:spPr>
            <a:xfrm>
              <a:off x="7164593" y="6045924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018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366435-5F3A-0592-0DF6-0BD00CD29EAA}"/>
              </a:ext>
            </a:extLst>
          </p:cNvPr>
          <p:cNvSpPr txBox="1"/>
          <p:nvPr/>
        </p:nvSpPr>
        <p:spPr>
          <a:xfrm>
            <a:off x="1555897" y="584662"/>
            <a:ext cx="9080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“path” argument always starts with “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</a:t>
            </a:r>
            <a:r>
              <a:rPr lang="en-US" sz="3200" dirty="0"/>
              <a:t>”, right?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03966-BE63-3D59-6A0F-91F41F2AC75A}"/>
              </a:ext>
            </a:extLst>
          </p:cNvPr>
          <p:cNvSpPr txBox="1"/>
          <p:nvPr/>
        </p:nvSpPr>
        <p:spPr>
          <a:xfrm>
            <a:off x="2925919" y="1578025"/>
            <a:ext cx="63401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B0DBE-9477-09BB-A733-A8165CB3BC60}"/>
              </a:ext>
            </a:extLst>
          </p:cNvPr>
          <p:cNvSpPr txBox="1"/>
          <p:nvPr/>
        </p:nvSpPr>
        <p:spPr>
          <a:xfrm>
            <a:off x="1018067" y="3645197"/>
            <a:ext cx="48219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 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02CD0D-31EA-86EE-DDBC-9768CBB58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060" y="4773830"/>
            <a:ext cx="1829466" cy="9147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44EC14-8B2F-445B-7F56-11208FD9FEE3}"/>
              </a:ext>
            </a:extLst>
          </p:cNvPr>
          <p:cNvSpPr txBox="1"/>
          <p:nvPr/>
        </p:nvSpPr>
        <p:spPr>
          <a:xfrm>
            <a:off x="6114465" y="3645197"/>
            <a:ext cx="5169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BE617D-D540-AF87-B207-D831E975F330}"/>
              </a:ext>
            </a:extLst>
          </p:cNvPr>
          <p:cNvSpPr txBox="1"/>
          <p:nvPr/>
        </p:nvSpPr>
        <p:spPr>
          <a:xfrm>
            <a:off x="6388242" y="4765044"/>
            <a:ext cx="44125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Msg 13608, Level 16, State 1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specified JSON path.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27159C14-A747-4838-A211-05A903F38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777" y="4824262"/>
            <a:ext cx="256498" cy="25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0803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valid_json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[,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'$'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Interprets the JSON object into a relational view, using 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DataFrame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B9C45-45E5-295F-71E5-BD52F779F890}"/>
              </a:ext>
            </a:extLst>
          </p:cNvPr>
          <p:cNvSpPr txBox="1"/>
          <p:nvPr/>
        </p:nvSpPr>
        <p:spPr>
          <a:xfrm>
            <a:off x="1107556" y="3812698"/>
            <a:ext cx="4122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233" y="3423801"/>
            <a:ext cx="4364781" cy="105213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58519FF-7EFA-9D9C-7515-7743BCA1B66A}"/>
              </a:ext>
            </a:extLst>
          </p:cNvPr>
          <p:cNvGrpSpPr/>
          <p:nvPr/>
        </p:nvGrpSpPr>
        <p:grpSpPr>
          <a:xfrm>
            <a:off x="1088951" y="4666829"/>
            <a:ext cx="7144652" cy="894251"/>
            <a:chOff x="1088951" y="4666829"/>
            <a:chExt cx="7144652" cy="89425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9322EC-6D2A-35CD-1D67-E062BDE65E95}"/>
                </a:ext>
              </a:extLst>
            </p:cNvPr>
            <p:cNvSpPr txBox="1"/>
            <p:nvPr/>
          </p:nvSpPr>
          <p:spPr>
            <a:xfrm>
              <a:off x="1088951" y="4821568"/>
              <a:ext cx="422599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*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@_json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'$.parents'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75AAC8-B4A7-13EE-771F-2C5E76DA7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3172" y="4666829"/>
              <a:ext cx="2650431" cy="89425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1AB0D-1CBE-965E-7BC4-E6C696F6B122}"/>
              </a:ext>
            </a:extLst>
          </p:cNvPr>
          <p:cNvGrpSpPr/>
          <p:nvPr/>
        </p:nvGrpSpPr>
        <p:grpSpPr>
          <a:xfrm>
            <a:off x="1088951" y="5634715"/>
            <a:ext cx="6579098" cy="646331"/>
            <a:chOff x="1088951" y="5634715"/>
            <a:chExt cx="6579098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A62380-2056-E063-1493-18C691FCF691}"/>
                </a:ext>
              </a:extLst>
            </p:cNvPr>
            <p:cNvSpPr txBox="1"/>
            <p:nvPr/>
          </p:nvSpPr>
          <p:spPr>
            <a:xfrm>
              <a:off x="1088951" y="5634715"/>
              <a:ext cx="4494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*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@_json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'$.parents[0]'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383E929-0B22-9513-C3C3-E94517ABA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83172" y="5697536"/>
              <a:ext cx="2084877" cy="575513"/>
            </a:xfrm>
            <a:prstGeom prst="rect">
              <a:avLst/>
            </a:prstGeom>
          </p:spPr>
        </p:pic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4F6E84B-8841-0FB6-4043-CB9B2A2862DB}"/>
              </a:ext>
            </a:extLst>
          </p:cNvPr>
          <p:cNvGraphicFramePr>
            <a:graphicFrameLocks noGrp="1"/>
          </p:cNvGraphicFramePr>
          <p:nvPr/>
        </p:nvGraphicFramePr>
        <p:xfrm>
          <a:off x="9728790" y="4787524"/>
          <a:ext cx="1524426" cy="15601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970">
                  <a:extLst>
                    <a:ext uri="{9D8B030D-6E8A-4147-A177-3AD203B41FA5}">
                      <a16:colId xmlns:a16="http://schemas.microsoft.com/office/drawing/2014/main" val="114812362"/>
                    </a:ext>
                  </a:extLst>
                </a:gridCol>
                <a:gridCol w="1049456">
                  <a:extLst>
                    <a:ext uri="{9D8B030D-6E8A-4147-A177-3AD203B41FA5}">
                      <a16:colId xmlns:a16="http://schemas.microsoft.com/office/drawing/2014/main" val="40137823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type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description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83400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null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8467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string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51296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number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62235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boolean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55440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array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98729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object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07261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5B68FC1-27E1-5467-4B04-DBBAC3D01E7F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Server 2016+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Managed Instance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Synapse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analytics endpoint in Microsoft Fabric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Warehouse in Microsoft Fabric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CAC9B30-F64C-6141-9815-0F808C5F12FE}"/>
              </a:ext>
            </a:extLst>
          </p:cNvPr>
          <p:cNvGrpSpPr/>
          <p:nvPr/>
        </p:nvGrpSpPr>
        <p:grpSpPr>
          <a:xfrm>
            <a:off x="7183449" y="3423801"/>
            <a:ext cx="2704263" cy="2828788"/>
            <a:chOff x="7183449" y="3423801"/>
            <a:chExt cx="2704263" cy="28287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3A69FF-E3AF-9F32-CAE3-5B1B1A4FCBA1}"/>
                </a:ext>
              </a:extLst>
            </p:cNvPr>
            <p:cNvSpPr/>
            <p:nvPr/>
          </p:nvSpPr>
          <p:spPr>
            <a:xfrm>
              <a:off x="9447878" y="3423801"/>
              <a:ext cx="439834" cy="105213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CBD71F-150D-FCBB-831A-18E8028DDFBC}"/>
                </a:ext>
              </a:extLst>
            </p:cNvPr>
            <p:cNvSpPr/>
            <p:nvPr/>
          </p:nvSpPr>
          <p:spPr>
            <a:xfrm>
              <a:off x="7793769" y="4645406"/>
              <a:ext cx="439834" cy="822494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275313-1CD1-C5ED-75CF-866D605D3062}"/>
                </a:ext>
              </a:extLst>
            </p:cNvPr>
            <p:cNvSpPr/>
            <p:nvPr/>
          </p:nvSpPr>
          <p:spPr>
            <a:xfrm>
              <a:off x="7183449" y="5677076"/>
              <a:ext cx="484599" cy="575513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186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 </a:t>
            </a:r>
            <a:r>
              <a:rPr lang="en-US" sz="28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WITH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endParaRPr lang="en-US" sz="28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Interprets the JSON object into a relational view, using a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DataFrame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9F0304-5360-C947-6B60-67DE00BECA91}"/>
              </a:ext>
            </a:extLst>
          </p:cNvPr>
          <p:cNvGrpSpPr/>
          <p:nvPr/>
        </p:nvGrpSpPr>
        <p:grpSpPr>
          <a:xfrm>
            <a:off x="1107556" y="3423801"/>
            <a:ext cx="8889458" cy="1052131"/>
            <a:chOff x="1107556" y="3423801"/>
            <a:chExt cx="8889458" cy="10521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7B9C45-45E5-295F-71E5-BD52F779F890}"/>
                </a:ext>
              </a:extLst>
            </p:cNvPr>
            <p:cNvSpPr txBox="1"/>
            <p:nvPr/>
          </p:nvSpPr>
          <p:spPr>
            <a:xfrm>
              <a:off x="1107556" y="3752410"/>
              <a:ext cx="412277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OPENJSON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@_json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58531C0-9849-4158-973F-620E3059A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2233" y="3423801"/>
              <a:ext cx="4364781" cy="1052131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597EAEF-9962-DB12-6218-2C8501CC8FCB}"/>
              </a:ext>
            </a:extLst>
          </p:cNvPr>
          <p:cNvSpPr txBox="1"/>
          <p:nvPr/>
        </p:nvSpPr>
        <p:spPr>
          <a:xfrm>
            <a:off x="1095510" y="4608690"/>
            <a:ext cx="106060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WITH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255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'strict $.name'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lax/strict optional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[parents]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– 'AS JSON' because array/object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bit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path not necessary because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of matching key</a:t>
            </a:r>
            <a:endParaRPr lang="en-US" sz="18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A14FE9-5892-B88C-6F96-0F4C32F78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680" y="4628940"/>
            <a:ext cx="4636005" cy="53802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D8F8045-E746-882D-328F-7D52BEE0DFEA}"/>
              </a:ext>
            </a:extLst>
          </p:cNvPr>
          <p:cNvGrpSpPr/>
          <p:nvPr/>
        </p:nvGrpSpPr>
        <p:grpSpPr>
          <a:xfrm>
            <a:off x="4899951" y="3657600"/>
            <a:ext cx="7044765" cy="1200843"/>
            <a:chOff x="4899951" y="3657600"/>
            <a:chExt cx="7044765" cy="1200843"/>
          </a:xfrm>
        </p:grpSpPr>
        <p:sp>
          <p:nvSpPr>
            <p:cNvPr id="9" name="Arrow: Circular 8">
              <a:extLst>
                <a:ext uri="{FF2B5EF4-FFF2-40B4-BE49-F238E27FC236}">
                  <a16:creationId xmlns:a16="http://schemas.microsoft.com/office/drawing/2014/main" id="{E69ADE12-9B84-4937-5268-E4B036589166}"/>
                </a:ext>
              </a:extLst>
            </p:cNvPr>
            <p:cNvSpPr/>
            <p:nvPr/>
          </p:nvSpPr>
          <p:spPr>
            <a:xfrm rot="5834868">
              <a:off x="11127957" y="4113402"/>
              <a:ext cx="703385" cy="773723"/>
            </a:xfrm>
            <a:prstGeom prst="circular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" name="Arrow: Circular 9">
              <a:extLst>
                <a:ext uri="{FF2B5EF4-FFF2-40B4-BE49-F238E27FC236}">
                  <a16:creationId xmlns:a16="http://schemas.microsoft.com/office/drawing/2014/main" id="{1E4D3F07-CA21-87A6-3129-4842E81A2A17}"/>
                </a:ext>
              </a:extLst>
            </p:cNvPr>
            <p:cNvSpPr/>
            <p:nvPr/>
          </p:nvSpPr>
          <p:spPr>
            <a:xfrm rot="16965129">
              <a:off x="5079590" y="4011879"/>
              <a:ext cx="703385" cy="773723"/>
            </a:xfrm>
            <a:prstGeom prst="circular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5FFF2C-02A6-78BF-7D3C-EAECF93C13B0}"/>
                </a:ext>
              </a:extLst>
            </p:cNvPr>
            <p:cNvSpPr txBox="1"/>
            <p:nvPr/>
          </p:nvSpPr>
          <p:spPr>
            <a:xfrm>
              <a:off x="11341815" y="3937075"/>
              <a:ext cx="6029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Pivot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36D612-B224-CFAA-FB3C-7FF9D37C1A02}"/>
                </a:ext>
              </a:extLst>
            </p:cNvPr>
            <p:cNvSpPr txBox="1"/>
            <p:nvPr/>
          </p:nvSpPr>
          <p:spPr>
            <a:xfrm>
              <a:off x="4899951" y="3789756"/>
              <a:ext cx="7322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Unpivot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B701356-A17B-6F3D-A140-AA8BE79921B1}"/>
                </a:ext>
              </a:extLst>
            </p:cNvPr>
            <p:cNvSpPr/>
            <p:nvPr/>
          </p:nvSpPr>
          <p:spPr>
            <a:xfrm>
              <a:off x="6096000" y="3657600"/>
              <a:ext cx="909901" cy="818332"/>
            </a:xfrm>
            <a:prstGeom prst="rect">
              <a:avLst/>
            </a:prstGeom>
            <a:noFill/>
            <a:ln w="4762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2609C5A-98F2-2EEA-5879-9C9F1EB88129}"/>
                </a:ext>
              </a:extLst>
            </p:cNvPr>
            <p:cNvSpPr/>
            <p:nvPr/>
          </p:nvSpPr>
          <p:spPr>
            <a:xfrm>
              <a:off x="6728680" y="4601921"/>
              <a:ext cx="4636005" cy="256522"/>
            </a:xfrm>
            <a:prstGeom prst="rect">
              <a:avLst/>
            </a:prstGeom>
            <a:noFill/>
            <a:ln w="476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752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69F3F55-69E2-9924-4F78-83368A27E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919" y="1270807"/>
            <a:ext cx="4460858" cy="1588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4" y="488196"/>
            <a:ext cx="390026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"home"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AEE842-C7C1-2FE7-20AE-F9F1498B7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385" y="2859767"/>
            <a:ext cx="6632562" cy="3341091"/>
          </a:xfrm>
          <a:prstGeom prst="rect">
            <a:avLst/>
          </a:prstGeom>
        </p:spPr>
      </p:pic>
      <p:pic>
        <p:nvPicPr>
          <p:cNvPr id="1026" name="Picture 2" descr="Image result for mongodb">
            <a:extLst>
              <a:ext uri="{FF2B5EF4-FFF2-40B4-BE49-F238E27FC236}">
                <a16:creationId xmlns:a16="http://schemas.microsoft.com/office/drawing/2014/main" id="{3BD3B244-9621-C112-65DE-FBD021F71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5" y="5132389"/>
            <a:ext cx="1418324" cy="47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assandra db icon">
            <a:extLst>
              <a:ext uri="{FF2B5EF4-FFF2-40B4-BE49-F238E27FC236}">
                <a16:creationId xmlns:a16="http://schemas.microsoft.com/office/drawing/2014/main" id="{D12B84FE-3DC1-6A87-0634-96D511D77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735" y="5950807"/>
            <a:ext cx="872724" cy="62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Ya fue liberada la nueva versión de Apache CouchDB 3.0 y estos son sus ...">
            <a:extLst>
              <a:ext uri="{FF2B5EF4-FFF2-40B4-BE49-F238E27FC236}">
                <a16:creationId xmlns:a16="http://schemas.microsoft.com/office/drawing/2014/main" id="{E3FD43AE-B1EF-E3C6-E5B7-05FC7D759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6" y="5752201"/>
            <a:ext cx="1418323" cy="46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D1362C-D3FE-4B79-4646-4F801D2C8A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845" y="6264988"/>
            <a:ext cx="1418323" cy="3829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3B0590-29F5-FF4E-D986-6BBEFAF51D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8341" y="5074526"/>
            <a:ext cx="1224748" cy="68103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2D8D13-B297-8D30-A995-B015397BA076}"/>
              </a:ext>
            </a:extLst>
          </p:cNvPr>
          <p:cNvCxnSpPr>
            <a:cxnSpLocks/>
          </p:cNvCxnSpPr>
          <p:nvPr/>
        </p:nvCxnSpPr>
        <p:spPr>
          <a:xfrm>
            <a:off x="4778747" y="2384854"/>
            <a:ext cx="0" cy="4263081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199667-1DC6-8993-7DB5-3E311B2851F7}"/>
              </a:ext>
            </a:extLst>
          </p:cNvPr>
          <p:cNvCxnSpPr/>
          <p:nvPr/>
        </p:nvCxnSpPr>
        <p:spPr>
          <a:xfrm flipH="1">
            <a:off x="4778747" y="2384854"/>
            <a:ext cx="6935458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3A448DC-F925-232F-23FA-B9F6D55A35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6206" y="424604"/>
            <a:ext cx="2002900" cy="1432200"/>
          </a:xfrm>
          <a:prstGeom prst="rect">
            <a:avLst/>
          </a:prstGeom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4E1EAA66-D8F6-F4AF-58C4-4AD4CD919171}"/>
              </a:ext>
            </a:extLst>
          </p:cNvPr>
          <p:cNvSpPr/>
          <p:nvPr/>
        </p:nvSpPr>
        <p:spPr>
          <a:xfrm flipH="1">
            <a:off x="4028307" y="5299372"/>
            <a:ext cx="1224745" cy="109839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Image result for json icon">
            <a:extLst>
              <a:ext uri="{FF2B5EF4-FFF2-40B4-BE49-F238E27FC236}">
                <a16:creationId xmlns:a16="http://schemas.microsoft.com/office/drawing/2014/main" id="{29A66535-F841-D6C8-FAE9-0F2F880C0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459" y="424604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json icon">
            <a:extLst>
              <a:ext uri="{FF2B5EF4-FFF2-40B4-BE49-F238E27FC236}">
                <a16:creationId xmlns:a16="http://schemas.microsoft.com/office/drawing/2014/main" id="{25C3F785-3A4E-80C7-5C95-34085AFE9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493" y="407039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D643C7-597F-4F14-AFCB-D806FB01F6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39093" y="5557153"/>
            <a:ext cx="2650013" cy="8510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8F420F-75B0-4486-80DF-3421DC708A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38833" y="1970544"/>
            <a:ext cx="651058" cy="828619"/>
          </a:xfrm>
          <a:prstGeom prst="rect">
            <a:avLst/>
          </a:prstGeom>
        </p:spPr>
      </p:pic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1D88BA44-D973-413C-A6CB-A56F3CC38EB9}"/>
              </a:ext>
            </a:extLst>
          </p:cNvPr>
          <p:cNvSpPr/>
          <p:nvPr/>
        </p:nvSpPr>
        <p:spPr>
          <a:xfrm rot="2614540">
            <a:off x="8185367" y="4585456"/>
            <a:ext cx="1374381" cy="6814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62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and the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datatype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368" y="4730048"/>
            <a:ext cx="4364781" cy="10521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47D7A49-382E-1529-855F-E97CD3E4A38C}"/>
              </a:ext>
            </a:extLst>
          </p:cNvPr>
          <p:cNvSpPr txBox="1"/>
          <p:nvPr/>
        </p:nvSpPr>
        <p:spPr>
          <a:xfrm>
            <a:off x="1406013" y="3932280"/>
            <a:ext cx="807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support not yet supported for JSON native data type.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FD656B-7100-6D80-BB85-CC588925CE42}"/>
              </a:ext>
            </a:extLst>
          </p:cNvPr>
          <p:cNvSpPr txBox="1"/>
          <p:nvPr/>
        </p:nvSpPr>
        <p:spPr>
          <a:xfrm>
            <a:off x="1107556" y="4734678"/>
            <a:ext cx="46639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Convert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max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4B55D0B4-C6B8-2F96-243E-1DCDFF3CB1AD}"/>
              </a:ext>
            </a:extLst>
          </p:cNvPr>
          <p:cNvSpPr/>
          <p:nvPr/>
        </p:nvSpPr>
        <p:spPr>
          <a:xfrm>
            <a:off x="8532162" y="552122"/>
            <a:ext cx="2552282" cy="2030842"/>
          </a:xfrm>
          <a:prstGeom prst="irregularSeal2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15431-5FEF-F197-B540-325258E1D20A}"/>
              </a:ext>
            </a:extLst>
          </p:cNvPr>
          <p:cNvSpPr txBox="1"/>
          <p:nvPr/>
        </p:nvSpPr>
        <p:spPr>
          <a:xfrm>
            <a:off x="9093759" y="1404814"/>
            <a:ext cx="136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Odd “I.T.” #1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55F583-EB7A-4D2E-BE10-8153BAD4B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499" y="4730049"/>
            <a:ext cx="1140522" cy="1052131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C216733-0662-42F5-B3FB-0CCE8E501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010" y="3985492"/>
            <a:ext cx="256498" cy="25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99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and IntelliSense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4B55D0B4-C6B8-2F96-243E-1DCDFF3CB1AD}"/>
              </a:ext>
            </a:extLst>
          </p:cNvPr>
          <p:cNvSpPr/>
          <p:nvPr/>
        </p:nvSpPr>
        <p:spPr>
          <a:xfrm>
            <a:off x="8532162" y="552122"/>
            <a:ext cx="2552282" cy="2030842"/>
          </a:xfrm>
          <a:prstGeom prst="irregularSeal2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15431-5FEF-F197-B540-325258E1D20A}"/>
              </a:ext>
            </a:extLst>
          </p:cNvPr>
          <p:cNvSpPr txBox="1"/>
          <p:nvPr/>
        </p:nvSpPr>
        <p:spPr>
          <a:xfrm>
            <a:off x="9093759" y="1404814"/>
            <a:ext cx="136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Odd “I.T.” #2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0207-C091-82FD-CA8C-AF8A81A85579}"/>
              </a:ext>
            </a:extLst>
          </p:cNvPr>
          <p:cNvSpPr txBox="1"/>
          <p:nvPr/>
        </p:nvSpPr>
        <p:spPr>
          <a:xfrm>
            <a:off x="7667578" y="2754131"/>
            <a:ext cx="37580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IntelliSense does not enumerate columns returned by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even those explicitly defined using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can further lead to IntelliSense warning you a column does not exist further up the query.</a:t>
            </a:r>
          </a:p>
        </p:txBody>
      </p:sp>
      <p:pic>
        <p:nvPicPr>
          <p:cNvPr id="5" name="2024_10_05_09_57_24">
            <a:hlinkClick r:id="" action="ppaction://media"/>
            <a:extLst>
              <a:ext uri="{FF2B5EF4-FFF2-40B4-BE49-F238E27FC236}">
                <a16:creationId xmlns:a16="http://schemas.microsoft.com/office/drawing/2014/main" id="{CE12F335-CAB7-CE43-F7A3-6229007007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1107" y="1404814"/>
            <a:ext cx="6096000" cy="45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690FA2-81F0-368B-16AE-B29D11480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4589" y="4883727"/>
            <a:ext cx="2809875" cy="160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C11746-3E3D-EA00-AD50-D1347AEC9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7155" y="4915058"/>
            <a:ext cx="2790825" cy="1562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172E34-65C4-4150-8A84-F172D077CCDA}"/>
              </a:ext>
            </a:extLst>
          </p:cNvPr>
          <p:cNvSpPr txBox="1"/>
          <p:nvPr/>
        </p:nvSpPr>
        <p:spPr>
          <a:xfrm>
            <a:off x="9868128" y="4991521"/>
            <a:ext cx="142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Fix: Re-introduce the column name</a:t>
            </a:r>
          </a:p>
        </p:txBody>
      </p:sp>
    </p:spTree>
    <p:extLst>
      <p:ext uri="{BB962C8B-B14F-4D97-AF65-F5344CB8AC3E}">
        <p14:creationId xmlns:p14="http://schemas.microsoft.com/office/powerpoint/2010/main" val="279086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C03725A5-E480-063B-31D9-AA91FDF6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79E86-9C8F-00E3-B9DC-0F7F94CB2C93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DB1CC-A580-CD65-8EA0-59EDAD3F3E47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377357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04027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JOIN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B112C-3F74-BA86-71E2-E3EB0D4D4EC1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0E04E2-E2FA-499B-AFDB-EA898D27D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716975"/>
              </p:ext>
            </p:extLst>
          </p:nvPr>
        </p:nvGraphicFramePr>
        <p:xfrm>
          <a:off x="1202181" y="4474802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A06262-A41C-8AA6-3E1C-BE184A34F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502431"/>
              </p:ext>
            </p:extLst>
          </p:nvPr>
        </p:nvGraphicFramePr>
        <p:xfrm>
          <a:off x="1202181" y="2722785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D95F361-5AAD-553E-F3B9-E1B918EA55BC}"/>
              </a:ext>
            </a:extLst>
          </p:cNvPr>
          <p:cNvSpPr txBox="1"/>
          <p:nvPr/>
        </p:nvSpPr>
        <p:spPr>
          <a:xfrm>
            <a:off x="1202181" y="2346386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8895C-CE80-B328-701B-2F4CACE68173}"/>
              </a:ext>
            </a:extLst>
          </p:cNvPr>
          <p:cNvSpPr txBox="1"/>
          <p:nvPr/>
        </p:nvSpPr>
        <p:spPr>
          <a:xfrm>
            <a:off x="1175386" y="4098403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B4E370-8A8B-DB33-BE61-21E270E5EE24}"/>
              </a:ext>
            </a:extLst>
          </p:cNvPr>
          <p:cNvSpPr txBox="1"/>
          <p:nvPr/>
        </p:nvSpPr>
        <p:spPr>
          <a:xfrm>
            <a:off x="5535168" y="2126199"/>
            <a:ext cx="3608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C547F63-8889-CE2B-C1AF-BAE82CBD4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472400"/>
              </p:ext>
            </p:extLst>
          </p:nvPr>
        </p:nvGraphicFramePr>
        <p:xfrm>
          <a:off x="5611173" y="3249411"/>
          <a:ext cx="54054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F3F036C-36B0-BD7F-A25B-C8AE94FEC0E7}"/>
              </a:ext>
            </a:extLst>
          </p:cNvPr>
          <p:cNvSpPr txBox="1"/>
          <p:nvPr/>
        </p:nvSpPr>
        <p:spPr>
          <a:xfrm>
            <a:off x="9740699" y="6196341"/>
            <a:ext cx="1597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(ANSI-standard SQL)</a:t>
            </a:r>
          </a:p>
        </p:txBody>
      </p:sp>
    </p:spTree>
    <p:extLst>
      <p:ext uri="{BB962C8B-B14F-4D97-AF65-F5344CB8AC3E}">
        <p14:creationId xmlns:p14="http://schemas.microsoft.com/office/powerpoint/2010/main" val="37845255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0900F-8C4D-7B9C-E3B7-84DC7D494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4CB0B8-DDDB-927F-0F33-3702684E8906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FE2F0-6FBE-6DD0-2DBE-1B66D27044FA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AFFDE23-F45B-E5F0-1BD1-0D1038EE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776638"/>
              </p:ext>
            </p:extLst>
          </p:nvPr>
        </p:nvGraphicFramePr>
        <p:xfrm>
          <a:off x="6298437" y="2344833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5EEEFBD-CA08-EAAE-D9EA-D0AB56775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490265"/>
              </p:ext>
            </p:extLst>
          </p:nvPr>
        </p:nvGraphicFramePr>
        <p:xfrm>
          <a:off x="1202181" y="2344833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BBF9F0D-5E64-1C11-3B98-A2D5FA08CD83}"/>
              </a:ext>
            </a:extLst>
          </p:cNvPr>
          <p:cNvSpPr txBox="1"/>
          <p:nvPr/>
        </p:nvSpPr>
        <p:spPr>
          <a:xfrm>
            <a:off x="1202181" y="1968434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65E6C-9AE4-2587-DC25-77D9CDC7672D}"/>
              </a:ext>
            </a:extLst>
          </p:cNvPr>
          <p:cNvSpPr txBox="1"/>
          <p:nvPr/>
        </p:nvSpPr>
        <p:spPr>
          <a:xfrm>
            <a:off x="6271642" y="1968434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1C27B1-D382-EE13-7E2F-58748A8AEF11}"/>
              </a:ext>
            </a:extLst>
          </p:cNvPr>
          <p:cNvGrpSpPr/>
          <p:nvPr/>
        </p:nvGrpSpPr>
        <p:grpSpPr>
          <a:xfrm>
            <a:off x="3414775" y="2866629"/>
            <a:ext cx="2819527" cy="439515"/>
            <a:chOff x="3414775" y="2866629"/>
            <a:chExt cx="2819527" cy="43951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E4BB49A-D55F-F9C0-6B37-76C67C353128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414775" y="2866629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B1F458-4CC3-9129-9231-53D9BC8874D6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 flipV="1">
              <a:off x="3414775" y="2866629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24A7AF-364E-C99A-3B59-392E4BF668AA}"/>
              </a:ext>
            </a:extLst>
          </p:cNvPr>
          <p:cNvGrpSpPr/>
          <p:nvPr/>
        </p:nvGrpSpPr>
        <p:grpSpPr>
          <a:xfrm flipV="1">
            <a:off x="3425952" y="2856336"/>
            <a:ext cx="2819527" cy="439517"/>
            <a:chOff x="3361817" y="3279045"/>
            <a:chExt cx="2819527" cy="439515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8AF678D-9B7E-93CD-4762-ECB0765EECF4}"/>
                </a:ext>
              </a:extLst>
            </p:cNvPr>
            <p:cNvCxnSpPr>
              <a:cxnSpLocks/>
            </p:cNvCxnSpPr>
            <p:nvPr/>
          </p:nvCxnSpPr>
          <p:spPr>
            <a:xfrm>
              <a:off x="3361817" y="3279045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4918A65-DB4E-1FCC-D654-FA4E374119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61817" y="3279045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CF8073-5D41-4B31-3409-88025D4C2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960444"/>
              </p:ext>
            </p:extLst>
          </p:nvPr>
        </p:nvGraphicFramePr>
        <p:xfrm>
          <a:off x="3478624" y="3896867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B11B103-0090-AF42-5F09-0B3E93BD9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197666"/>
              </p:ext>
            </p:extLst>
          </p:nvPr>
        </p:nvGraphicFramePr>
        <p:xfrm>
          <a:off x="3478624" y="5222320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4729519-E824-75A5-7594-B382A6A9E087}"/>
              </a:ext>
            </a:extLst>
          </p:cNvPr>
          <p:cNvSpPr txBox="1"/>
          <p:nvPr/>
        </p:nvSpPr>
        <p:spPr>
          <a:xfrm>
            <a:off x="1202181" y="3991462"/>
            <a:ext cx="2086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Isolate the first row of Table_1 versus Table_2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42F07B-05FF-7E87-C021-C9E718736FD8}"/>
              </a:ext>
            </a:extLst>
          </p:cNvPr>
          <p:cNvSpPr txBox="1"/>
          <p:nvPr/>
        </p:nvSpPr>
        <p:spPr>
          <a:xfrm>
            <a:off x="1202181" y="5309755"/>
            <a:ext cx="1998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Isolate the second row of Table_1 versus Table_2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09D962-BAEF-3926-C511-214D5CCB4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41" y="3623499"/>
            <a:ext cx="855345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8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CD722-E16C-83E5-A415-0BCB0FCCA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8E2ED-3CA1-74AE-187F-456F223A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201" y="2126199"/>
            <a:ext cx="2628900" cy="281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A7B088-47C5-B1A2-56D6-A7857E8AB27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APPLY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4931B-13A0-1D60-E6DB-657B5A41A9E7}"/>
              </a:ext>
            </a:extLst>
          </p:cNvPr>
          <p:cNvSpPr txBox="1"/>
          <p:nvPr/>
        </p:nvSpPr>
        <p:spPr>
          <a:xfrm>
            <a:off x="6790944" y="2126199"/>
            <a:ext cx="48768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2838F-7AEE-27B0-BA12-47486D80968B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BF9FB-39DB-C162-A636-C9C15661ECDC}"/>
              </a:ext>
            </a:extLst>
          </p:cNvPr>
          <p:cNvSpPr txBox="1"/>
          <p:nvPr/>
        </p:nvSpPr>
        <p:spPr>
          <a:xfrm>
            <a:off x="1097280" y="2126199"/>
            <a:ext cx="55839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GROUP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D3DC76-DE31-EFD1-BADB-2D1EC477DED9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8C99F-4109-BD17-001D-0FFAADEC0BA3}"/>
              </a:ext>
            </a:extLst>
          </p:cNvPr>
          <p:cNvSpPr/>
          <p:nvPr/>
        </p:nvSpPr>
        <p:spPr>
          <a:xfrm>
            <a:off x="1890584" y="3521676"/>
            <a:ext cx="4423719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023A2E-A17C-E22F-D1B6-BEBCEF270359}"/>
              </a:ext>
            </a:extLst>
          </p:cNvPr>
          <p:cNvSpPr/>
          <p:nvPr/>
        </p:nvSpPr>
        <p:spPr>
          <a:xfrm>
            <a:off x="1097839" y="2158733"/>
            <a:ext cx="4895188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FD5F48-9E43-315A-0198-A9F1AC623A62}"/>
              </a:ext>
            </a:extLst>
          </p:cNvPr>
          <p:cNvSpPr/>
          <p:nvPr/>
        </p:nvSpPr>
        <p:spPr>
          <a:xfrm>
            <a:off x="1625922" y="4914380"/>
            <a:ext cx="5055294" cy="60889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5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 animBg="1"/>
      <p:bldP spid="1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10B24-E89B-B969-B97C-7EBBF68D0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5E718B-D12A-D175-1F95-BFE19790432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95087-00E1-C5F2-02DE-F9C91C46C2C1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0CB7C-F3A0-4758-1CA3-6E8D4522A900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OVER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49D15-5EA3-EF4A-28B6-FD5428D4139F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07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OUTER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29FC3-C0B3-1041-8515-E4D2E0148530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OUTER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E1634-CD63-FFA6-3741-B6C59C76A58E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OVER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AS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WHERE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40292-162B-3A16-2365-5FA3A4841979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LEFT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appears in the result set anyway.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CCC32-94B5-4589-CB32-BC8CA29E7B01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4304647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50F8E-F46F-1661-6F2C-13734D24C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am I showing you this?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04C375-996C-B47D-4CA3-C4BC0843A5FB}"/>
              </a:ext>
            </a:extLst>
          </p:cNvPr>
          <p:cNvSpPr txBox="1"/>
          <p:nvPr/>
        </p:nvSpPr>
        <p:spPr>
          <a:xfrm>
            <a:off x="838200" y="2036624"/>
            <a:ext cx="6965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13100F-2EDE-02CA-5732-B7DD0498EC4B}"/>
              </a:ext>
            </a:extLst>
          </p:cNvPr>
          <p:cNvGrpSpPr/>
          <p:nvPr/>
        </p:nvGrpSpPr>
        <p:grpSpPr>
          <a:xfrm>
            <a:off x="838200" y="3747659"/>
            <a:ext cx="10292176" cy="954107"/>
            <a:chOff x="838200" y="3747659"/>
            <a:chExt cx="10292176" cy="9541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8B0E9-B154-15A0-0A98-A18AC5E83784}"/>
                </a:ext>
              </a:extLst>
            </p:cNvPr>
            <p:cNvSpPr txBox="1"/>
            <p:nvPr/>
          </p:nvSpPr>
          <p:spPr>
            <a:xfrm>
              <a:off x="838200" y="3747660"/>
              <a:ext cx="78901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json_col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FROM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...</a:t>
              </a:r>
            </a:p>
          </p:txBody>
        </p:sp>
        <p:pic>
          <p:nvPicPr>
            <p:cNvPr id="1026" name="Picture 2" descr="Red X Logo Transparent : You can download in a tap this free boston red ...">
              <a:extLst>
                <a:ext uri="{FF2B5EF4-FFF2-40B4-BE49-F238E27FC236}">
                  <a16:creationId xmlns:a16="http://schemas.microsoft.com/office/drawing/2014/main" id="{3DF2AFD9-CB0C-448C-323C-9A80A7C4F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8674" y="3747659"/>
              <a:ext cx="911702" cy="954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4BD1459-FE2D-923E-1802-F4A21AFD43C8}"/>
              </a:ext>
            </a:extLst>
          </p:cNvPr>
          <p:cNvGrpSpPr/>
          <p:nvPr/>
        </p:nvGrpSpPr>
        <p:grpSpPr>
          <a:xfrm>
            <a:off x="838198" y="4938943"/>
            <a:ext cx="10295235" cy="954107"/>
            <a:chOff x="838198" y="4938943"/>
            <a:chExt cx="10295235" cy="9541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36DF84-7E87-7CD5-79F6-A1006757DB10}"/>
                </a:ext>
              </a:extLst>
            </p:cNvPr>
            <p:cNvSpPr txBox="1"/>
            <p:nvPr/>
          </p:nvSpPr>
          <p:spPr>
            <a:xfrm>
              <a:off x="838198" y="4938943"/>
              <a:ext cx="91266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...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FROM/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JOIN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localhost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Database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dbo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Table1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00FFFF"/>
                  </a:highlight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json_col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2" name="Picture 2" descr="Red X Logo Transparent : You can download in a tap this free boston red ...">
              <a:extLst>
                <a:ext uri="{FF2B5EF4-FFF2-40B4-BE49-F238E27FC236}">
                  <a16:creationId xmlns:a16="http://schemas.microsoft.com/office/drawing/2014/main" id="{496D3B4B-3BD0-EFB4-CBEC-D25CB5F8BE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1731" y="4938943"/>
              <a:ext cx="911702" cy="954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Green Checkbox - ClipArt Best">
            <a:extLst>
              <a:ext uri="{FF2B5EF4-FFF2-40B4-BE49-F238E27FC236}">
                <a16:creationId xmlns:a16="http://schemas.microsoft.com/office/drawing/2014/main" id="{7D6171A0-8783-2ABC-3230-3798DB8EC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441" y="1690688"/>
            <a:ext cx="1122167" cy="112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4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https://github.com/jbfoushee/MyPresentations/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Jeff Foushee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SQL Server Database Admin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Programmer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SQL Saturday speaker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376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B58582-CD8C-4D8C-A903-576D8B68D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2" y="916064"/>
            <a:ext cx="4169899" cy="4169899"/>
          </a:xfrm>
          <a:prstGeom prst="rect">
            <a:avLst/>
          </a:prstGeom>
        </p:spPr>
      </p:pic>
      <p:sp>
        <p:nvSpPr>
          <p:cNvPr id="6" name="Title 9">
            <a:extLst>
              <a:ext uri="{FF2B5EF4-FFF2-40B4-BE49-F238E27FC236}">
                <a16:creationId xmlns:a16="http://schemas.microsoft.com/office/drawing/2014/main" id="{DA9A27D9-2658-401E-A816-E71B76E72B49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Demo time…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9EE6B9D-6F89-482E-AF41-3BA6A6326D12}"/>
              </a:ext>
            </a:extLst>
          </p:cNvPr>
          <p:cNvSpPr txBox="1">
            <a:spLocks/>
          </p:cNvSpPr>
          <p:nvPr/>
        </p:nvSpPr>
        <p:spPr>
          <a:xfrm>
            <a:off x="369046" y="1161970"/>
            <a:ext cx="7135725" cy="177460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80438">
                    <a:lumMod val="25000"/>
                    <a:lumOff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Kanit Light" pitchFamily="2" charset="-34"/>
              </a:rPr>
              <a:t>OPENJSON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Kanit Light" pitchFamily="2" charset="-34"/>
              </a:rPr>
              <a:t> + CROSS APPLY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110449"/>
              </a:solidFill>
              <a:effectLst/>
              <a:uLnTx/>
              <a:uFillTx/>
              <a:latin typeface="Kanit Light" pitchFamily="2" charset="-34"/>
              <a:ea typeface="+mn-ea"/>
              <a:cs typeface="Kanit Ligh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156798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3AB85-7A46-25FF-ED9D-2791DB641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E42AB6-A562-890F-5570-9A82AB12471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 JSON object)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389AEA-E27D-0570-BDDB-33C127C30A4D}"/>
              </a:ext>
            </a:extLst>
          </p:cNvPr>
          <p:cNvSpPr txBox="1"/>
          <p:nvPr/>
        </p:nvSpPr>
        <p:spPr>
          <a:xfrm>
            <a:off x="901107" y="1594907"/>
            <a:ext cx="773253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j.key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[$.parents.name]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'parents'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08E0-98C6-7DFF-01A9-5F36E7786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144" y="1594907"/>
            <a:ext cx="4090183" cy="90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406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 JSON array)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6" y="1594907"/>
            <a:ext cx="784055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name":"Jesús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Castillo"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name":"Mary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name":"Joseph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json_expert":true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k.key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[$.parents.name]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'parents'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D9458-3680-0ED6-A44B-B42EC2129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973" y="1577684"/>
            <a:ext cx="4180428" cy="15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665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(on your own time)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40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 WITH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+ CROSS APPLY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279715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103897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JSON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array/object)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7" y="1594907"/>
            <a:ext cx="639399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name":"Jesús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Castillo"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name":"Mary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name":"Joseph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json_expert":true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5271E7-668A-28C0-142C-5E0837A622F2}"/>
              </a:ext>
            </a:extLst>
          </p:cNvPr>
          <p:cNvSpPr txBox="1"/>
          <p:nvPr/>
        </p:nvSpPr>
        <p:spPr>
          <a:xfrm>
            <a:off x="6869303" y="1477441"/>
            <a:ext cx="497393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Data.Name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Parent.Name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WITH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255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parents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max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bit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arents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WITH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255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00FFFF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D8ECD5-9B8B-8D1E-1B9B-E5058B0E2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789" y="5016871"/>
            <a:ext cx="3189110" cy="150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876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8AD7BEB6-520D-4E32-9D3B-705861878D01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Creating JSON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915B0F9-19BB-44AF-8D47-6F69C4C80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479710"/>
              </p:ext>
            </p:extLst>
          </p:nvPr>
        </p:nvGraphicFramePr>
        <p:xfrm>
          <a:off x="1210042" y="1321156"/>
          <a:ext cx="9625914" cy="451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0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77081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518719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JSON_ARRAY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2800" dirty="0">
                        <a:latin typeface="Consolas" panose="020B06090202040302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JSON_ARRAYAGG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JSON_OBJECT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JSON_OBJECTAGG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973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AUTO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588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PATH</a:t>
                      </a:r>
                      <a:endParaRPr lang="en-US" sz="2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845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JSON_MODIFY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070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.modify()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296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16412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03853" y="2828048"/>
            <a:ext cx="934867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ABSENT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9067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array given a list of valid JSON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0B03831-85F8-C943-BF9E-6000F8312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547" y="4843428"/>
            <a:ext cx="2836649" cy="7871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4E1B24-D972-F7F4-66D9-474086D88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547" y="3216619"/>
            <a:ext cx="2866353" cy="78713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914C2C0-B621-7A7C-181F-94203A9CD323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</p:spTree>
    <p:extLst>
      <p:ext uri="{BB962C8B-B14F-4D97-AF65-F5344CB8AC3E}">
        <p14:creationId xmlns:p14="http://schemas.microsoft.com/office/powerpoint/2010/main" val="35414183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5012A-6C92-9E80-3C28-3ABA8E341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871028-30E2-8FDB-3000-7E426BAC45A6}"/>
              </a:ext>
            </a:extLst>
          </p:cNvPr>
          <p:cNvSpPr txBox="1"/>
          <p:nvPr/>
        </p:nvSpPr>
        <p:spPr>
          <a:xfrm>
            <a:off x="1003853" y="2824454"/>
            <a:ext cx="934867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8DC4F4-B72B-7843-6EEE-0866EFF5A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4795956"/>
            <a:ext cx="2836731" cy="8230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FE293DA-2BEA-43B2-7457-1C120F6F8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1" y="3217454"/>
            <a:ext cx="2874474" cy="80844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EAC7729-0753-7DE2-16F4-754DC934E61F}"/>
              </a:ext>
            </a:extLst>
          </p:cNvPr>
          <p:cNvSpPr txBox="1"/>
          <p:nvPr/>
        </p:nvSpPr>
        <p:spPr>
          <a:xfrm>
            <a:off x="6333145" y="2824454"/>
            <a:ext cx="3374424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ABSENT ON</a:t>
            </a:r>
            <a:r>
              <a:rPr lang="en-US" sz="20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12E90F-4125-7FFD-572F-69F7AFA0CB1B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ABSENT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4460D4-373A-3F16-55C8-C2F1E1DE9C61}"/>
              </a:ext>
            </a:extLst>
          </p:cNvPr>
          <p:cNvSpPr txBox="1"/>
          <p:nvPr/>
        </p:nvSpPr>
        <p:spPr>
          <a:xfrm>
            <a:off x="1297172" y="19067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array given a list of valid JSON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715928-93B4-4B80-82C8-F808C074EB18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</p:spTree>
    <p:extLst>
      <p:ext uri="{BB962C8B-B14F-4D97-AF65-F5344CB8AC3E}">
        <p14:creationId xmlns:p14="http://schemas.microsoft.com/office/powerpoint/2010/main" val="320327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0F11D-7F21-362F-430A-BD1A8063D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8170EA-F908-46D6-6C29-6F1F1BF0B4BE}"/>
              </a:ext>
            </a:extLst>
          </p:cNvPr>
          <p:cNvSpPr txBox="1"/>
          <p:nvPr/>
        </p:nvSpPr>
        <p:spPr>
          <a:xfrm>
            <a:off x="1028699" y="1913039"/>
            <a:ext cx="1035877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DB_NAME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DB_ID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DatabaseName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[SchemaName]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TableName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JSON_ARRAYAGG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c</a:t>
            </a:r>
            <a:r>
              <a:rPr lang="en-US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[name]</a:t>
            </a:r>
            <a:r>
              <a:rPr lang="en-US" sz="105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ColumnNames_Array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sys.tables</a:t>
            </a:r>
            <a:r>
              <a:rPr lang="en-US" sz="20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sys.columns</a:t>
            </a:r>
            <a:r>
              <a:rPr lang="en-US" sz="20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GROUP</a:t>
            </a:r>
            <a:r>
              <a:rPr lang="en-US" sz="20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</a:t>
            </a: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9CC82-FBDF-918C-E546-307932EB32C9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JSON_ARRAYAGG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column [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ORDER BY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some_column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]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2C3AF1-7DBB-CC3D-2989-BF3ABB9E197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Constructs a JSON array from an aggregation of SQL data or columns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DAC71C-4792-4BF9-0BAA-522DDDF32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99" y="5085421"/>
            <a:ext cx="9715501" cy="8721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6DF872C-3DC6-46EF-B05B-6ACCC43A7A64}"/>
              </a:ext>
            </a:extLst>
          </p:cNvPr>
          <p:cNvSpPr/>
          <p:nvPr/>
        </p:nvSpPr>
        <p:spPr>
          <a:xfrm>
            <a:off x="7322343" y="5022056"/>
            <a:ext cx="3729037" cy="1000124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0 Points 7">
            <a:extLst>
              <a:ext uri="{FF2B5EF4-FFF2-40B4-BE49-F238E27FC236}">
                <a16:creationId xmlns:a16="http://schemas.microsoft.com/office/drawing/2014/main" id="{BB00D9BD-15F4-4181-8023-E891734674DB}"/>
              </a:ext>
            </a:extLst>
          </p:cNvPr>
          <p:cNvSpPr/>
          <p:nvPr/>
        </p:nvSpPr>
        <p:spPr>
          <a:xfrm rot="20706229">
            <a:off x="9367772" y="1072178"/>
            <a:ext cx="1974134" cy="166556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Azure/2025!</a:t>
            </a:r>
          </a:p>
        </p:txBody>
      </p:sp>
    </p:spTree>
    <p:extLst>
      <p:ext uri="{BB962C8B-B14F-4D97-AF65-F5344CB8AC3E}">
        <p14:creationId xmlns:p14="http://schemas.microsoft.com/office/powerpoint/2010/main" val="788096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03853" y="2954195"/>
            <a:ext cx="934867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'type'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key_name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,)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841844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object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F30FB4-4C0D-29B5-531A-BA73C8A13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3429000"/>
            <a:ext cx="2944396" cy="8281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2FDA2B-0BCB-E299-7844-6890E3C53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2" y="4874188"/>
            <a:ext cx="3450467" cy="8281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CF1C79-B923-40BC-2406-4E0CE7263C3D}"/>
              </a:ext>
            </a:extLst>
          </p:cNvPr>
          <p:cNvSpPr txBox="1"/>
          <p:nvPr/>
        </p:nvSpPr>
        <p:spPr>
          <a:xfrm>
            <a:off x="8871202" y="591674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</p:spTree>
    <p:extLst>
      <p:ext uri="{BB962C8B-B14F-4D97-AF65-F5344CB8AC3E}">
        <p14:creationId xmlns:p14="http://schemas.microsoft.com/office/powerpoint/2010/main" val="3669365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9">
            <a:extLst>
              <a:ext uri="{FF2B5EF4-FFF2-40B4-BE49-F238E27FC236}">
                <a16:creationId xmlns:a16="http://schemas.microsoft.com/office/drawing/2014/main" id="{7D6C79E5-D99B-43E6-A504-AB3459AE626D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E9121A-55A2-4D29-8F9F-AABE2C41D3B8}"/>
              </a:ext>
            </a:extLst>
          </p:cNvPr>
          <p:cNvSpPr txBox="1"/>
          <p:nvPr/>
        </p:nvSpPr>
        <p:spPr>
          <a:xfrm>
            <a:off x="1135622" y="1591981"/>
            <a:ext cx="467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Preparing for JSON (client tools)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E61A79-0E9D-4879-8357-6888F7C4760F}"/>
              </a:ext>
            </a:extLst>
          </p:cNvPr>
          <p:cNvSpPr txBox="1"/>
          <p:nvPr/>
        </p:nvSpPr>
        <p:spPr>
          <a:xfrm>
            <a:off x="1135622" y="2327754"/>
            <a:ext cx="5610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Preparing for JSON (table architecture)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1E255-A990-42EE-9E4F-736A7B0AA09D}"/>
              </a:ext>
            </a:extLst>
          </p:cNvPr>
          <p:cNvSpPr txBox="1"/>
          <p:nvPr/>
        </p:nvSpPr>
        <p:spPr>
          <a:xfrm>
            <a:off x="1135622" y="3080789"/>
            <a:ext cx="4390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Keywords for Inspecting JSON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67D332-9B79-4714-BFE3-6AA9D5097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329" y="2999926"/>
            <a:ext cx="623389" cy="6233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E8B31C-83DD-49FA-8CEA-8B8242C45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2" y="963794"/>
            <a:ext cx="3945556" cy="39455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8D1F4E-82AB-405E-96D6-5A30CA9C0601}"/>
              </a:ext>
            </a:extLst>
          </p:cNvPr>
          <p:cNvSpPr txBox="1"/>
          <p:nvPr/>
        </p:nvSpPr>
        <p:spPr>
          <a:xfrm>
            <a:off x="1150766" y="3827192"/>
            <a:ext cx="4245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Keywords for Querying JSON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E6BC35-88D2-4016-B5D7-684730F7D01A}"/>
              </a:ext>
            </a:extLst>
          </p:cNvPr>
          <p:cNvSpPr txBox="1"/>
          <p:nvPr/>
        </p:nvSpPr>
        <p:spPr>
          <a:xfrm>
            <a:off x="1157396" y="4591115"/>
            <a:ext cx="4126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Keywords for Creating JSON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3B9B57-FDDB-4D28-998B-0DCA5917D4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516" y="4509507"/>
            <a:ext cx="623389" cy="6233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7592B2-EBDD-4D99-B8FD-C571F3E42F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516" y="3749522"/>
            <a:ext cx="649660" cy="6496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788EB1F-6AB4-4E6D-A6B2-83DC165F53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516" y="2210494"/>
            <a:ext cx="649660" cy="6496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BF7AD9-12D3-4263-93B8-A8C7B8C94C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516" y="1464801"/>
            <a:ext cx="649660" cy="64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055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63232-EB09-549C-6D9C-B1A67D798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899B69C-778B-4492-1229-4E45F0136A56}"/>
              </a:ext>
            </a:extLst>
          </p:cNvPr>
          <p:cNvSpPr txBox="1"/>
          <p:nvPr/>
        </p:nvSpPr>
        <p:spPr>
          <a:xfrm>
            <a:off x="1003853" y="2954195"/>
            <a:ext cx="1035877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ABSENT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F4805A-F43F-1CA6-F6F2-DE4EB5728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3435742"/>
            <a:ext cx="3924117" cy="8738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B4E09E-6FDA-F59C-873F-7A5BF7798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2" y="5052619"/>
            <a:ext cx="3123234" cy="8738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1C3E61-BD25-E955-BE91-F4E0EC7B24F1}"/>
              </a:ext>
            </a:extLst>
          </p:cNvPr>
          <p:cNvSpPr txBox="1"/>
          <p:nvPr/>
        </p:nvSpPr>
        <p:spPr>
          <a:xfrm>
            <a:off x="7963822" y="2968988"/>
            <a:ext cx="266547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C0A318-327F-B6EF-5483-66FDE91DFB4D}"/>
              </a:ext>
            </a:extLst>
          </p:cNvPr>
          <p:cNvSpPr txBox="1"/>
          <p:nvPr/>
        </p:nvSpPr>
        <p:spPr>
          <a:xfrm>
            <a:off x="8871202" y="574486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F5CC2A-0279-8B4F-8EEF-5336D99BB8A9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key_name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)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B6DBD-272B-45FE-0892-9B7D001D7878}"/>
              </a:ext>
            </a:extLst>
          </p:cNvPr>
          <p:cNvSpPr txBox="1"/>
          <p:nvPr/>
        </p:nvSpPr>
        <p:spPr>
          <a:xfrm>
            <a:off x="1297172" y="1841844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76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DAB4D-2619-C15D-D90F-63EFFF2F5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DBD110-15CC-66B3-52AB-46E582F4548C}"/>
              </a:ext>
            </a:extLst>
          </p:cNvPr>
          <p:cNvSpPr txBox="1"/>
          <p:nvPr/>
        </p:nvSpPr>
        <p:spPr>
          <a:xfrm>
            <a:off x="1028699" y="1774658"/>
            <a:ext cx="934867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DB_ID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DatabaseName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[SchemaName]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JSON_OBJECTAGG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x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Columns_json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sys.tables</a:t>
            </a:r>
            <a:r>
              <a:rPr lang="en-US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sys.columns</a:t>
            </a:r>
            <a:r>
              <a:rPr lang="en-US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INNER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nb-NO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sys.types 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</a:t>
            </a:r>
          </a:p>
          <a:p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nb-NO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user_type_id 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x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user_type_id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GROUP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 </a:t>
            </a:r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F324F-F518-BE41-D6C5-10177974BA8A}"/>
              </a:ext>
            </a:extLst>
          </p:cNvPr>
          <p:cNvSpPr txBox="1"/>
          <p:nvPr/>
        </p:nvSpPr>
        <p:spPr>
          <a:xfrm>
            <a:off x="901107" y="710427"/>
            <a:ext cx="1035877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FF00FF"/>
                </a:solidFill>
                <a:latin typeface="Consolas" panose="020B0609020204030204" pitchFamily="49" charset="0"/>
              </a:rPr>
              <a:t>JSON_OBJECTAGG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key_column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value_column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7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7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C261ED-BA6F-6150-EC9D-0299CAD7DE3F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Constructs a JSON object from an aggregation of SQL data or columns.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A7CE2-CE38-1764-6441-65E57F569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735" y="5050310"/>
            <a:ext cx="9991847" cy="852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2D06DD-1DF6-437E-B1AC-67618BA3692C}"/>
              </a:ext>
            </a:extLst>
          </p:cNvPr>
          <p:cNvSpPr/>
          <p:nvPr/>
        </p:nvSpPr>
        <p:spPr>
          <a:xfrm>
            <a:off x="7157071" y="4970761"/>
            <a:ext cx="3836511" cy="1017528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CA936-9946-4736-A4BF-C8C23D5967BB}"/>
              </a:ext>
            </a:extLst>
          </p:cNvPr>
          <p:cNvSpPr txBox="1"/>
          <p:nvPr/>
        </p:nvSpPr>
        <p:spPr>
          <a:xfrm>
            <a:off x="7830839" y="4290117"/>
            <a:ext cx="32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An object of </a:t>
            </a:r>
            <a:r>
              <a:rPr lang="en-US" dirty="0" err="1">
                <a:solidFill>
                  <a:srgbClr val="FF0000"/>
                </a:solidFill>
              </a:rPr>
              <a:t>key:value</a:t>
            </a:r>
            <a:r>
              <a:rPr lang="en-US" dirty="0">
                <a:solidFill>
                  <a:srgbClr val="FF0000"/>
                </a:solidFill>
              </a:rPr>
              <a:t> pairs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644CD4-0A81-43ED-A85B-9764FC8B2A6C}"/>
              </a:ext>
            </a:extLst>
          </p:cNvPr>
          <p:cNvCxnSpPr>
            <a:cxnSpLocks/>
          </p:cNvCxnSpPr>
          <p:nvPr/>
        </p:nvCxnSpPr>
        <p:spPr>
          <a:xfrm flipH="1">
            <a:off x="8979694" y="4716231"/>
            <a:ext cx="288059" cy="71880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tar: 10 Points 10">
            <a:extLst>
              <a:ext uri="{FF2B5EF4-FFF2-40B4-BE49-F238E27FC236}">
                <a16:creationId xmlns:a16="http://schemas.microsoft.com/office/drawing/2014/main" id="{DE53A3C3-04D6-4766-9845-63780210DB6C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Azure/2025!</a:t>
            </a:r>
          </a:p>
        </p:txBody>
      </p:sp>
    </p:spTree>
    <p:extLst>
      <p:ext uri="{BB962C8B-B14F-4D97-AF65-F5344CB8AC3E}">
        <p14:creationId xmlns:p14="http://schemas.microsoft.com/office/powerpoint/2010/main" val="3802765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C8FEB0-CBA9-A021-350F-61EC979AA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88" y="5636187"/>
            <a:ext cx="10846922" cy="622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527422-959C-A7D1-C504-76985DDB0225}"/>
              </a:ext>
            </a:extLst>
          </p:cNvPr>
          <p:cNvSpPr txBox="1"/>
          <p:nvPr/>
        </p:nvSpPr>
        <p:spPr>
          <a:xfrm>
            <a:off x="1251984" y="1743486"/>
            <a:ext cx="6097772" cy="3547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 Foushee'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0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'Jesús Castillo'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'$1.00'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372421-7404-DF05-C0CD-B8C79979BAF8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66B84E-DF8A-1E41-B165-4691290E5532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51D8DA-E468-7077-12BB-3E660ADA4997}"/>
              </a:ext>
            </a:extLst>
          </p:cNvPr>
          <p:cNvSpPr txBox="1"/>
          <p:nvPr/>
        </p:nvSpPr>
        <p:spPr>
          <a:xfrm>
            <a:off x="8802080" y="452739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5860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D4CD45-7C72-34CE-29B3-3757BFDDB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3758612"/>
            <a:ext cx="10191750" cy="64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4A037-BD8F-2226-325F-032628CD7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3" y="2477934"/>
            <a:ext cx="10191751" cy="5852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245872-D40B-963D-53DA-5C3BC454D2B0}"/>
              </a:ext>
            </a:extLst>
          </p:cNvPr>
          <p:cNvCxnSpPr>
            <a:cxnSpLocks/>
          </p:cNvCxnSpPr>
          <p:nvPr/>
        </p:nvCxnSpPr>
        <p:spPr>
          <a:xfrm flipH="1">
            <a:off x="5025762" y="3108684"/>
            <a:ext cx="481265" cy="7692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4329BE-0746-89A8-E036-63F53173C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036" y="5056240"/>
            <a:ext cx="5764521" cy="64769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2E722C-0483-5475-1787-CDFDFEA55173}"/>
              </a:ext>
            </a:extLst>
          </p:cNvPr>
          <p:cNvCxnSpPr>
            <a:cxnSpLocks/>
          </p:cNvCxnSpPr>
          <p:nvPr/>
        </p:nvCxnSpPr>
        <p:spPr>
          <a:xfrm>
            <a:off x="1808174" y="3997234"/>
            <a:ext cx="1044754" cy="12078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9C7CB9-2F9A-065E-6848-C3D1F481E54F}"/>
              </a:ext>
            </a:extLst>
          </p:cNvPr>
          <p:cNvSpPr/>
          <p:nvPr/>
        </p:nvSpPr>
        <p:spPr>
          <a:xfrm>
            <a:off x="6900672" y="5205088"/>
            <a:ext cx="829056" cy="350439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04961-49B0-E2F3-847C-FFE27634A934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642CD4-020B-D91D-C2EF-B36A66ED449C}"/>
              </a:ext>
            </a:extLst>
          </p:cNvPr>
          <p:cNvSpPr/>
          <p:nvPr/>
        </p:nvSpPr>
        <p:spPr>
          <a:xfrm>
            <a:off x="1000123" y="3758612"/>
            <a:ext cx="2578819" cy="23862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283C6D-C348-4855-9FBA-D50963772769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153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E451E-F2AA-2606-CEE2-EE14606D7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66975A-2D01-A332-7D1C-225365A88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59" y="661100"/>
            <a:ext cx="10325100" cy="43624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66470C-A158-7897-724A-CC7F432FE4B1}"/>
              </a:ext>
            </a:extLst>
          </p:cNvPr>
          <p:cNvSpPr/>
          <p:nvPr/>
        </p:nvSpPr>
        <p:spPr>
          <a:xfrm>
            <a:off x="6592187" y="4146698"/>
            <a:ext cx="3168502" cy="39340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2CD9DF-1CB8-E758-BB74-BCCEE4E24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084" y="5238688"/>
            <a:ext cx="7528939" cy="107387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890660-0D95-F393-A1AC-8533BD8FAF68}"/>
              </a:ext>
            </a:extLst>
          </p:cNvPr>
          <p:cNvCxnSpPr>
            <a:cxnSpLocks/>
          </p:cNvCxnSpPr>
          <p:nvPr/>
        </p:nvCxnSpPr>
        <p:spPr>
          <a:xfrm flipH="1">
            <a:off x="3950494" y="3579019"/>
            <a:ext cx="575072" cy="2307431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6DC053-F9BE-6537-2578-702BA58C1F17}"/>
              </a:ext>
            </a:extLst>
          </p:cNvPr>
          <p:cNvCxnSpPr>
            <a:cxnSpLocks/>
          </p:cNvCxnSpPr>
          <p:nvPr/>
        </p:nvCxnSpPr>
        <p:spPr>
          <a:xfrm>
            <a:off x="3821906" y="5664994"/>
            <a:ext cx="128588" cy="271462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C94628-4B18-AFDB-8276-D2E2FD452A9E}"/>
              </a:ext>
            </a:extLst>
          </p:cNvPr>
          <p:cNvCxnSpPr>
            <a:cxnSpLocks/>
          </p:cNvCxnSpPr>
          <p:nvPr/>
        </p:nvCxnSpPr>
        <p:spPr>
          <a:xfrm flipH="1">
            <a:off x="3950494" y="5715000"/>
            <a:ext cx="207169" cy="221456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9238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DEAE92-6EFE-DDCA-11CF-AF190D625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76" y="5457426"/>
            <a:ext cx="10191751" cy="585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094B62-3D14-61B6-4098-55DF89B9E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7" y="658012"/>
            <a:ext cx="10325100" cy="43624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416556-3BA8-5BEB-BA95-35BAB51CF86D}"/>
              </a:ext>
            </a:extLst>
          </p:cNvPr>
          <p:cNvSpPr/>
          <p:nvPr/>
        </p:nvSpPr>
        <p:spPr>
          <a:xfrm>
            <a:off x="6644640" y="4498848"/>
            <a:ext cx="2633472" cy="414528"/>
          </a:xfrm>
          <a:prstGeom prst="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41A3DE-A37A-0D6C-F2D9-57528F39F465}"/>
              </a:ext>
            </a:extLst>
          </p:cNvPr>
          <p:cNvGrpSpPr/>
          <p:nvPr/>
        </p:nvGrpSpPr>
        <p:grpSpPr>
          <a:xfrm>
            <a:off x="7889313" y="4498848"/>
            <a:ext cx="1273117" cy="1292353"/>
            <a:chOff x="7889313" y="4498848"/>
            <a:chExt cx="1273117" cy="12923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E13265-7C9F-189E-7BB9-D35A7DC89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99145" y="4548797"/>
              <a:ext cx="1263285" cy="124240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BD186D-74CB-B76E-6A56-66FF302A2BAA}"/>
                </a:ext>
              </a:extLst>
            </p:cNvPr>
            <p:cNvSpPr/>
            <p:nvPr/>
          </p:nvSpPr>
          <p:spPr>
            <a:xfrm>
              <a:off x="7889313" y="4498848"/>
              <a:ext cx="1263285" cy="1233358"/>
            </a:xfrm>
            <a:prstGeom prst="rect">
              <a:avLst/>
            </a:prstGeom>
            <a:noFill/>
            <a:ln w="4762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8A99646-C29A-744D-ECE1-7503199BE3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1817" y="6097899"/>
            <a:ext cx="4377595" cy="49186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C48173-5B08-3793-F318-9F7241B793EC}"/>
              </a:ext>
            </a:extLst>
          </p:cNvPr>
          <p:cNvCxnSpPr>
            <a:cxnSpLocks/>
          </p:cNvCxnSpPr>
          <p:nvPr/>
        </p:nvCxnSpPr>
        <p:spPr>
          <a:xfrm flipV="1">
            <a:off x="6286890" y="5649951"/>
            <a:ext cx="0" cy="447948"/>
          </a:xfrm>
          <a:prstGeom prst="line">
            <a:avLst/>
          </a:prstGeom>
          <a:ln w="539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029F2F-32A9-2FA4-A851-9FB8F59F287B}"/>
              </a:ext>
            </a:extLst>
          </p:cNvPr>
          <p:cNvCxnSpPr>
            <a:cxnSpLocks/>
          </p:cNvCxnSpPr>
          <p:nvPr/>
        </p:nvCxnSpPr>
        <p:spPr>
          <a:xfrm flipH="1">
            <a:off x="6296722" y="4913376"/>
            <a:ext cx="432690" cy="1184523"/>
          </a:xfrm>
          <a:prstGeom prst="line">
            <a:avLst/>
          </a:prstGeom>
          <a:ln w="539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043DEA-BCC6-D789-AF4A-148BD9ABF0BE}"/>
              </a:ext>
            </a:extLst>
          </p:cNvPr>
          <p:cNvCxnSpPr>
            <a:cxnSpLocks/>
          </p:cNvCxnSpPr>
          <p:nvPr/>
        </p:nvCxnSpPr>
        <p:spPr>
          <a:xfrm flipV="1">
            <a:off x="6307843" y="5791201"/>
            <a:ext cx="323873" cy="306698"/>
          </a:xfrm>
          <a:prstGeom prst="line">
            <a:avLst/>
          </a:prstGeom>
          <a:ln w="539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128F54F-6974-0B8B-55CF-E617566F9877}"/>
              </a:ext>
            </a:extLst>
          </p:cNvPr>
          <p:cNvSpPr/>
          <p:nvPr/>
        </p:nvSpPr>
        <p:spPr>
          <a:xfrm>
            <a:off x="7889313" y="5457427"/>
            <a:ext cx="1273117" cy="274780"/>
          </a:xfrm>
          <a:prstGeom prst="rect">
            <a:avLst/>
          </a:prstGeom>
          <a:noFill/>
          <a:ln w="79375">
            <a:solidFill>
              <a:srgbClr val="CC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8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F4995B-E86B-6000-2652-377F06D8AD01}"/>
              </a:ext>
            </a:extLst>
          </p:cNvPr>
          <p:cNvSpPr txBox="1"/>
          <p:nvPr/>
        </p:nvSpPr>
        <p:spPr>
          <a:xfrm>
            <a:off x="1365504" y="177804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LongJson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26B038-599B-9A8F-6703-2A278666F713}"/>
              </a:ext>
            </a:extLst>
          </p:cNvPr>
          <p:cNvSpPr txBox="1"/>
          <p:nvPr/>
        </p:nvSpPr>
        <p:spPr>
          <a:xfrm>
            <a:off x="1365504" y="383381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JSON_QUERY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LongJson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AUTO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75BB75-0A61-726A-22F7-BFCC81135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335" y="2802056"/>
            <a:ext cx="6350325" cy="6629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5D62FA-B097-1D43-BB38-FDA09F8C8D2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6003E6-5A5F-BD03-C1B9-5E2F9799B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335" y="5163203"/>
            <a:ext cx="7257514" cy="6629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E78919-19B8-37A1-9DC0-CDDA8A7DE291}"/>
              </a:ext>
            </a:extLst>
          </p:cNvPr>
          <p:cNvSpPr txBox="1"/>
          <p:nvPr/>
        </p:nvSpPr>
        <p:spPr>
          <a:xfrm>
            <a:off x="1297171" y="1233647"/>
            <a:ext cx="882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r>
              <a:rPr lang="en-US" dirty="0">
                <a:solidFill>
                  <a:srgbClr val="111111"/>
                </a:solidFill>
                <a:highlight>
                  <a:srgbClr val="FFFF00"/>
                </a:highlight>
                <a:latin typeface="-apple-system"/>
              </a:rPr>
              <a:t>Can be used to view original/entire JSON.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F10020-376E-B677-B000-AC03001475BF}"/>
              </a:ext>
            </a:extLst>
          </p:cNvPr>
          <p:cNvSpPr txBox="1"/>
          <p:nvPr/>
        </p:nvSpPr>
        <p:spPr>
          <a:xfrm>
            <a:off x="7737807" y="6348092"/>
            <a:ext cx="39819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https://microsoftedge.github.io/Demos/json-dummy-data/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7DB64E-F909-E3D3-AB1E-4EC9E5A57BCB}"/>
              </a:ext>
            </a:extLst>
          </p:cNvPr>
          <p:cNvSpPr/>
          <p:nvPr/>
        </p:nvSpPr>
        <p:spPr>
          <a:xfrm>
            <a:off x="2360141" y="5402947"/>
            <a:ext cx="877329" cy="423202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F5079B-E256-47E3-B96F-D3B7DF691908}"/>
              </a:ext>
            </a:extLst>
          </p:cNvPr>
          <p:cNvSpPr/>
          <p:nvPr/>
        </p:nvSpPr>
        <p:spPr>
          <a:xfrm>
            <a:off x="6227292" y="3825896"/>
            <a:ext cx="973608" cy="423202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0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5D8352-0C80-49A9-A845-8B340F6FC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2" y="916064"/>
            <a:ext cx="4169899" cy="4169899"/>
          </a:xfrm>
          <a:prstGeom prst="rect">
            <a:avLst/>
          </a:prstGeom>
        </p:spPr>
      </p:pic>
      <p:sp>
        <p:nvSpPr>
          <p:cNvPr id="7" name="Title 9">
            <a:extLst>
              <a:ext uri="{FF2B5EF4-FFF2-40B4-BE49-F238E27FC236}">
                <a16:creationId xmlns:a16="http://schemas.microsoft.com/office/drawing/2014/main" id="{12A2F96E-FB18-410B-B260-2CD3D3876893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Demo time…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3639CAC-FB8B-42A9-A544-EA5A4A03750E}"/>
              </a:ext>
            </a:extLst>
          </p:cNvPr>
          <p:cNvSpPr txBox="1">
            <a:spLocks/>
          </p:cNvSpPr>
          <p:nvPr/>
        </p:nvSpPr>
        <p:spPr>
          <a:xfrm>
            <a:off x="369046" y="1161970"/>
            <a:ext cx="7135725" cy="177460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80438">
                    <a:lumMod val="25000"/>
                    <a:lumOff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Kanit Light" pitchFamily="2" charset="-34"/>
              </a:rPr>
              <a:t>FOR JSON AUTO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80438">
                  <a:lumMod val="25000"/>
                  <a:lumOff val="75000"/>
                </a:srgbClr>
              </a:solidFill>
              <a:effectLst/>
              <a:uLnTx/>
              <a:uFillTx/>
              <a:latin typeface="Kanit Light" pitchFamily="2" charset="-34"/>
              <a:ea typeface="+mn-ea"/>
              <a:cs typeface="Kanit Ligh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221358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F1444-66D8-55DD-5150-33C0B79D9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61D728-9A50-3D14-38D2-46EAC0BFB49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PATH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4D85C5-73BE-9A85-3A9D-51E6B8E482B5}"/>
              </a:ext>
            </a:extLst>
          </p:cNvPr>
          <p:cNvSpPr txBox="1"/>
          <p:nvPr/>
        </p:nvSpPr>
        <p:spPr>
          <a:xfrm>
            <a:off x="1002876" y="2279867"/>
            <a:ext cx="55832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</a:p>
          <a:p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'Jesús Castillo'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'$1.00'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Contestants</a:t>
            </a:r>
          </a:p>
          <a:p>
            <a:endParaRPr lang="en-US" sz="16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'Jeff Foushee'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AlsoEligible</a:t>
            </a:r>
            <a:endParaRPr lang="en-US" sz="1600" dirty="0">
              <a:solidFill>
                <a:srgbClr val="000000"/>
              </a:solidFill>
              <a:highlight>
                <a:srgbClr val="00FFFF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600" dirty="0">
              <a:solidFill>
                <a:srgbClr val="0000FF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  <a:endParaRPr lang="en-US" sz="1600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16434-EE17-C199-9EE9-5FADBDCADD4F}"/>
              </a:ext>
            </a:extLst>
          </p:cNvPr>
          <p:cNvSpPr txBox="1"/>
          <p:nvPr/>
        </p:nvSpPr>
        <p:spPr>
          <a:xfrm>
            <a:off x="1297172" y="1233647"/>
            <a:ext cx="926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Also 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</a:t>
            </a:r>
          </a:p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Allows for greater flexibility and control in your JSON object definition.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C6C36-6623-C644-BEAC-F294138F0C43}"/>
              </a:ext>
            </a:extLst>
          </p:cNvPr>
          <p:cNvSpPr txBox="1"/>
          <p:nvPr/>
        </p:nvSpPr>
        <p:spPr>
          <a:xfrm>
            <a:off x="6780731" y="2126199"/>
            <a:ext cx="512064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400" dirty="0" err="1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AlsoEligible</a:t>
            </a:r>
            <a:r>
              <a:rPr lang="en-US" sz="1400" dirty="0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0,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"Jeff Foushee"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"Contestants":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"$1.00",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1,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"Jesús Castillo"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2C8CC-F2FC-3085-B52A-155082E63AD5}"/>
              </a:ext>
            </a:extLst>
          </p:cNvPr>
          <p:cNvSpPr txBox="1"/>
          <p:nvPr/>
        </p:nvSpPr>
        <p:spPr>
          <a:xfrm>
            <a:off x="8802080" y="554065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23882602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5D8352-0C80-49A9-A845-8B340F6FC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2" y="916064"/>
            <a:ext cx="4169899" cy="4169899"/>
          </a:xfrm>
          <a:prstGeom prst="rect">
            <a:avLst/>
          </a:prstGeom>
        </p:spPr>
      </p:pic>
      <p:sp>
        <p:nvSpPr>
          <p:cNvPr id="7" name="Title 9">
            <a:extLst>
              <a:ext uri="{FF2B5EF4-FFF2-40B4-BE49-F238E27FC236}">
                <a16:creationId xmlns:a16="http://schemas.microsoft.com/office/drawing/2014/main" id="{12A2F96E-FB18-410B-B260-2CD3D3876893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Demo time…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3639CAC-FB8B-42A9-A544-EA5A4A03750E}"/>
              </a:ext>
            </a:extLst>
          </p:cNvPr>
          <p:cNvSpPr txBox="1">
            <a:spLocks/>
          </p:cNvSpPr>
          <p:nvPr/>
        </p:nvSpPr>
        <p:spPr>
          <a:xfrm>
            <a:off x="369046" y="1161970"/>
            <a:ext cx="7135725" cy="177460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80438">
                    <a:lumMod val="25000"/>
                    <a:lumOff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Kanit Light" pitchFamily="2" charset="-34"/>
              </a:rPr>
              <a:t>FOR JSON PATH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80438">
                  <a:lumMod val="25000"/>
                  <a:lumOff val="75000"/>
                </a:srgbClr>
              </a:solidFill>
              <a:effectLst/>
              <a:uLnTx/>
              <a:uFillTx/>
              <a:latin typeface="Kanit Light" pitchFamily="2" charset="-34"/>
              <a:ea typeface="+mn-ea"/>
              <a:cs typeface="Kanit Ligh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73410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4F8A15-0F98-4012-AF72-29DE54771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1" y="963794"/>
            <a:ext cx="3945557" cy="3945557"/>
          </a:xfrm>
          <a:prstGeom prst="rect">
            <a:avLst/>
          </a:prstGeom>
        </p:spPr>
      </p:pic>
      <p:sp>
        <p:nvSpPr>
          <p:cNvPr id="7" name="Title 9">
            <a:extLst>
              <a:ext uri="{FF2B5EF4-FFF2-40B4-BE49-F238E27FC236}">
                <a16:creationId xmlns:a16="http://schemas.microsoft.com/office/drawing/2014/main" id="{5BC1C6D4-FCE6-442E-B2B0-2771390F5594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Preparing for JSON (Client Tools)</a:t>
            </a:r>
          </a:p>
        </p:txBody>
      </p:sp>
    </p:spTree>
    <p:extLst>
      <p:ext uri="{BB962C8B-B14F-4D97-AF65-F5344CB8AC3E}">
        <p14:creationId xmlns:p14="http://schemas.microsoft.com/office/powerpoint/2010/main" val="29570956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C9975-DCC2-F97D-665B-C2ED485AB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AE109A2-AA53-3A18-3067-5A522315564F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5E35D-1FF8-C550-9085-109B02ABB7FD}"/>
              </a:ext>
            </a:extLst>
          </p:cNvPr>
          <p:cNvSpPr txBox="1"/>
          <p:nvPr/>
        </p:nvSpPr>
        <p:spPr>
          <a:xfrm>
            <a:off x="1225296" y="1579894"/>
            <a:ext cx="9741408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Additional options: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INCLUDE_NULL_VALUES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1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I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ncludes null values in the 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output. The default is to exclude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keys with null values (think “ABSENT ON NULL”).</a:t>
            </a:r>
            <a:endParaRPr lang="en-US" sz="2000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ROOT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rootname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Generates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an additional outer JSON object with a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solitary property named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“</a:t>
            </a:r>
            <a:r>
              <a:rPr lang="en-US" sz="2000" dirty="0" err="1">
                <a:solidFill>
                  <a:srgbClr val="161616"/>
                </a:solidFill>
                <a:latin typeface="Segoe UI" panose="020B0502040204020203" pitchFamily="34" charset="0"/>
              </a:rPr>
              <a:t>rootname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” and a value t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hat embodies all 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pPr>
              <a:defRPr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WITHOUT_ARRAY_WRAPPER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R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emoves the outermost array brackets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of 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DD1B2-FCE3-849A-DDE7-2FF2CCF1A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022" y="2099566"/>
            <a:ext cx="3033886" cy="523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73CAA7-DB8F-4321-8F1D-4B028B326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311" y="5065290"/>
            <a:ext cx="3848637" cy="590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1AF253-21F8-4867-A918-2BFC03D34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3837" y="3618265"/>
            <a:ext cx="3839111" cy="58110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8D629508-E5D7-47FD-8660-31ACC4E9F6D3}"/>
              </a:ext>
            </a:extLst>
          </p:cNvPr>
          <p:cNvSpPr/>
          <p:nvPr/>
        </p:nvSpPr>
        <p:spPr>
          <a:xfrm>
            <a:off x="9336505" y="3801979"/>
            <a:ext cx="171880" cy="295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F366740-428C-4D0A-B346-BDC8698C13C0}"/>
              </a:ext>
            </a:extLst>
          </p:cNvPr>
          <p:cNvSpPr/>
          <p:nvPr/>
        </p:nvSpPr>
        <p:spPr>
          <a:xfrm>
            <a:off x="9317025" y="5264356"/>
            <a:ext cx="171880" cy="295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7035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19306"/>
            <a:ext cx="9348677" cy="4570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1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Jeff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da-DK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2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da-DK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3</a:t>
            </a:r>
          </a:p>
          <a:p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Table1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json_col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json_col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880ABD-C535-1042-FFC3-62D22814337A}"/>
              </a:ext>
            </a:extLst>
          </p:cNvPr>
          <p:cNvSpPr txBox="1"/>
          <p:nvPr/>
        </p:nvSpPr>
        <p:spPr>
          <a:xfrm>
            <a:off x="9615021" y="5843097"/>
            <a:ext cx="2000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28353964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specified JSON path.</a:t>
            </a:r>
          </a:p>
          <a:p>
            <a:endParaRPr lang="en-US" sz="1700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A0E93E-64D5-0D91-3F9A-F998D34B9AE6}"/>
              </a:ext>
            </a:extLst>
          </p:cNvPr>
          <p:cNvSpPr txBox="1"/>
          <p:nvPr/>
        </p:nvSpPr>
        <p:spPr>
          <a:xfrm>
            <a:off x="6842335" y="3711744"/>
            <a:ext cx="460857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Adds/sets even if non-existent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99A0C2-EB10-A1C7-CFF2-373E1669B39F}"/>
              </a:ext>
            </a:extLst>
          </p:cNvPr>
          <p:cNvSpPr txBox="1"/>
          <p:nvPr/>
        </p:nvSpPr>
        <p:spPr>
          <a:xfrm>
            <a:off x="7965981" y="4477338"/>
            <a:ext cx="372005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Sets, only if pre-exists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08E9A-4EE3-FF8B-9AC1-A55F9D1BF02B}"/>
              </a:ext>
            </a:extLst>
          </p:cNvPr>
          <p:cNvSpPr txBox="1"/>
          <p:nvPr/>
        </p:nvSpPr>
        <p:spPr>
          <a:xfrm>
            <a:off x="8374412" y="5206356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Explicitly sets to null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3F358-0DB9-F772-81C2-577A66368461}"/>
              </a:ext>
            </a:extLst>
          </p:cNvPr>
          <p:cNvSpPr txBox="1"/>
          <p:nvPr/>
        </p:nvSpPr>
        <p:spPr>
          <a:xfrm>
            <a:off x="8112284" y="5840459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Removes from JSON doc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C9D284E-6BA6-4892-8ED7-D5C63994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726" y="4712249"/>
            <a:ext cx="265564" cy="26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25850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FED1-1827-47CC-B6D9-18C307BB6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&lt;</a:t>
            </a:r>
            <a:r>
              <a:rPr lang="en-US" i="1" dirty="0" err="1"/>
              <a:t>jsontype_column</a:t>
            </a:r>
            <a:r>
              <a:rPr lang="en-US" i="1" dirty="0"/>
              <a:t>&gt;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.modify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9648A-061C-4C9C-9686-869D4629D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62877" cy="4351338"/>
          </a:xfrm>
        </p:spPr>
        <p:txBody>
          <a:bodyPr>
            <a:normAutofit/>
          </a:bodyPr>
          <a:lstStyle/>
          <a:p>
            <a:r>
              <a:rPr lang="en-US" sz="2000" dirty="0"/>
              <a:t>The “preferred” way to modify a JSON document in a json type column </a:t>
            </a:r>
          </a:p>
          <a:p>
            <a:r>
              <a:rPr lang="en-US" sz="2000" dirty="0"/>
              <a:t>Contains optimizations to perform in-place modifications to the data where possible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681214-3CF4-4566-A620-438A491290C2}"/>
              </a:ext>
            </a:extLst>
          </p:cNvPr>
          <p:cNvSpPr txBox="1"/>
          <p:nvPr/>
        </p:nvSpPr>
        <p:spPr>
          <a:xfrm>
            <a:off x="6630546" y="6173400"/>
            <a:ext cx="4723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https://learn.microsoft.com/en-us/sql/t-sql/data-types/json-data-type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16F0F6-CAE6-4855-94E8-5F6BE0038F8D}"/>
              </a:ext>
            </a:extLst>
          </p:cNvPr>
          <p:cNvSpPr txBox="1"/>
          <p:nvPr/>
        </p:nvSpPr>
        <p:spPr>
          <a:xfrm>
            <a:off x="838200" y="3046833"/>
            <a:ext cx="8062877" cy="326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#temp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INSERT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#temp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jsonData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VALUES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'{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#temp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jsonData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modify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'Jeff'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B4F186-CBDC-4108-B226-C1C5DD436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634" y="3429000"/>
            <a:ext cx="2808445" cy="2159045"/>
          </a:xfrm>
          <a:prstGeom prst="rect">
            <a:avLst/>
          </a:prstGeom>
        </p:spPr>
      </p:pic>
      <p:sp>
        <p:nvSpPr>
          <p:cNvPr id="10" name="Star: 10 Points 9">
            <a:extLst>
              <a:ext uri="{FF2B5EF4-FFF2-40B4-BE49-F238E27FC236}">
                <a16:creationId xmlns:a16="http://schemas.microsoft.com/office/drawing/2014/main" id="{63E8D73F-480D-4667-BC39-246CC2302272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2025!</a:t>
            </a:r>
          </a:p>
        </p:txBody>
      </p:sp>
    </p:spTree>
    <p:extLst>
      <p:ext uri="{BB962C8B-B14F-4D97-AF65-F5344CB8AC3E}">
        <p14:creationId xmlns:p14="http://schemas.microsoft.com/office/powerpoint/2010/main" val="18317740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FED1-1827-47CC-B6D9-18C307BB6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for Performance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9648A-061C-4C9C-9686-869D4629D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038347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Where possible, favor flatter structures over complex nested structures</a:t>
            </a:r>
          </a:p>
          <a:p>
            <a:r>
              <a:rPr lang="en-US" sz="2400" dirty="0"/>
              <a:t>Use computed columns rather than </a:t>
            </a:r>
            <a:r>
              <a:rPr lang="en-US" sz="2000" b="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2400" dirty="0"/>
              <a:t> for WHEREs and JOINs</a:t>
            </a:r>
          </a:p>
          <a:p>
            <a:pPr lvl="1"/>
            <a:r>
              <a:rPr lang="en-US" sz="1800" dirty="0"/>
              <a:t>Formula should account for resulting datatype to avoid implicit conversion</a:t>
            </a:r>
          </a:p>
          <a:p>
            <a:pPr lvl="2"/>
            <a:r>
              <a:rPr lang="en-US" sz="1400" dirty="0"/>
              <a:t> </a:t>
            </a:r>
            <a:r>
              <a:rPr lang="en-US" sz="14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JSON_VALUE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json_col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</a:t>
            </a:r>
            <a:r>
              <a:rPr lang="en-US" sz="1400" i="1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  <a:endParaRPr lang="en-US" sz="1400" dirty="0"/>
          </a:p>
          <a:p>
            <a:pPr lvl="1"/>
            <a:r>
              <a:rPr lang="en-US" sz="1800" dirty="0"/>
              <a:t>Persist the computed column so the value is pre-computed</a:t>
            </a:r>
          </a:p>
          <a:p>
            <a:pPr lvl="1"/>
            <a:r>
              <a:rPr lang="en-US" sz="1800" dirty="0"/>
              <a:t>Index the computed column for fast lookup</a:t>
            </a:r>
          </a:p>
          <a:p>
            <a:r>
              <a:rPr lang="en-US" sz="2400" dirty="0"/>
              <a:t>Consider storing JSON inside in-memory optimized tables</a:t>
            </a:r>
          </a:p>
          <a:p>
            <a:r>
              <a:rPr lang="en-US" sz="2400" dirty="0"/>
              <a:t>Use compiled languages (e.g. C#) rather than scripting languages (</a:t>
            </a:r>
            <a:r>
              <a:rPr lang="en-US" sz="2400"/>
              <a:t>e.g. </a:t>
            </a:r>
            <a:r>
              <a:rPr lang="en-US" sz="2400" dirty="0"/>
              <a:t>T-SQL)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825939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78F7-2FFA-80A6-7AD0-FE60AA3A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F32EC-1B88-B496-D1A2-6CDF7072E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418"/>
            <a:ext cx="10515600" cy="4913457"/>
          </a:xfrm>
        </p:spPr>
        <p:txBody>
          <a:bodyPr>
            <a:normAutofit/>
          </a:bodyPr>
          <a:lstStyle/>
          <a:p>
            <a:r>
              <a:rPr lang="en-US" sz="2900" dirty="0"/>
              <a:t>Learned about the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900" dirty="0"/>
              <a:t> datatype</a:t>
            </a:r>
          </a:p>
          <a:p>
            <a:r>
              <a:rPr lang="en-US" sz="2900" dirty="0"/>
              <a:t>Learned all the JSON operators:</a:t>
            </a:r>
          </a:p>
          <a:p>
            <a:endParaRPr lang="en-US" sz="2900" dirty="0"/>
          </a:p>
          <a:p>
            <a:endParaRPr lang="en-US" sz="2900" dirty="0"/>
          </a:p>
          <a:p>
            <a:endParaRPr lang="en-US" sz="2900" dirty="0"/>
          </a:p>
          <a:p>
            <a:endParaRPr lang="en-US" sz="2900" dirty="0"/>
          </a:p>
          <a:p>
            <a:r>
              <a:rPr lang="en-US" sz="2900" dirty="0"/>
              <a:t>Learned about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 APPLY</a:t>
            </a:r>
            <a:r>
              <a:rPr lang="en-US" sz="2900" dirty="0"/>
              <a:t>, in conjunction with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900" dirty="0"/>
              <a:t>Learned how to review “all the JSON” inside SQL Management Studio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F3AB2C-2880-4EDB-BB80-D46B9E16B3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553451"/>
              </p:ext>
            </p:extLst>
          </p:nvPr>
        </p:nvGraphicFramePr>
        <p:xfrm>
          <a:off x="925858" y="2627990"/>
          <a:ext cx="10266948" cy="195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5089">
                  <a:extLst>
                    <a:ext uri="{9D8B030D-6E8A-4147-A177-3AD203B41FA5}">
                      <a16:colId xmlns:a16="http://schemas.microsoft.com/office/drawing/2014/main" val="2274405430"/>
                    </a:ext>
                  </a:extLst>
                </a:gridCol>
                <a:gridCol w="5301859">
                  <a:extLst>
                    <a:ext uri="{9D8B030D-6E8A-4147-A177-3AD203B41FA5}">
                      <a16:colId xmlns:a16="http://schemas.microsoft.com/office/drawing/2014/main" val="2471089133"/>
                    </a:ext>
                  </a:extLst>
                </a:gridCol>
              </a:tblGrid>
              <a:tr h="1957760">
                <a:tc>
                  <a:txBody>
                    <a:bodyPr/>
                    <a:lstStyle/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ISJSON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1800" b="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JSON_ARRAY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1800" b="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JSON_ARRAYAGG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  </a:t>
                      </a:r>
                      <a:r>
                        <a:rPr lang="en-US" sz="1800" b="0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(SQL Azure/2025+)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JSON_CONTAINS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  </a:t>
                      </a:r>
                      <a:r>
                        <a:rPr lang="en-US" sz="1800" b="0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(SQL 2025+)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JSON_MODIFY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</a:t>
                      </a:r>
                    </a:p>
                    <a:p>
                      <a:pPr marL="1200150" lvl="2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- “.modify”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 </a:t>
                      </a:r>
                      <a:r>
                        <a:rPr lang="en-US" sz="1800" b="0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(SQL 2025+)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JSON_OBJECT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1800" b="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JSON_OBJECTAGG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   </a:t>
                      </a:r>
                      <a:r>
                        <a:rPr lang="en-US" sz="1800" b="0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(SQL Azure/2025+)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JSON_PATH_EXISTS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</a:t>
                      </a:r>
                      <a:r>
                        <a:rPr lang="en-US" sz="1800" b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QUERY</a:t>
                      </a:r>
                      <a:r>
                        <a:rPr lang="en-US" sz="1800" b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JSON_VALUE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OPENJSON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 </a:t>
                      </a:r>
                      <a:r>
                        <a:rPr lang="en-US" sz="20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±</a:t>
                      </a:r>
                      <a:r>
                        <a:rPr lang="en-US" sz="20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WITH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 </a:t>
                      </a:r>
                      <a:r>
                        <a:rPr lang="en-US" sz="1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…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FOR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AUTO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800" b="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…</a:t>
                      </a:r>
                      <a:r>
                        <a:rPr lang="en-US" sz="1800" b="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FOR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PATH</a:t>
                      </a:r>
                      <a:endParaRPr lang="en-US" sz="1800" b="0" dirty="0">
                        <a:solidFill>
                          <a:srgbClr val="80808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5935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32461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86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727C96-CBF6-A96A-AAD4-6C7627A7C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632" y="1198607"/>
            <a:ext cx="5504688" cy="439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363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709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https://github.com/jbfoushee/MyPresentations/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Jeff Foushee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SQL Server Database Admin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Programmer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SQL Saturday speaker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65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8571653-AE10-33CD-275C-3198E447428E}"/>
              </a:ext>
            </a:extLst>
          </p:cNvPr>
          <p:cNvSpPr txBox="1"/>
          <p:nvPr/>
        </p:nvSpPr>
        <p:spPr>
          <a:xfrm>
            <a:off x="8410317" y="1594297"/>
            <a:ext cx="2883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characters do you want to see on the screen?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51E7F5-F07A-8623-BBB8-23E99077C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259" y="2569648"/>
            <a:ext cx="9534525" cy="38957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187CF2-2A65-0961-4CF3-8571A4F17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78" y="1166751"/>
            <a:ext cx="7528939" cy="107387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EF6833-8803-70E5-B6D5-DF910DB09705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8124898" y="1917463"/>
            <a:ext cx="285419" cy="30000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9D67929-7E33-F994-874E-A98504B44334}"/>
              </a:ext>
            </a:extLst>
          </p:cNvPr>
          <p:cNvSpPr/>
          <p:nvPr/>
        </p:nvSpPr>
        <p:spPr>
          <a:xfrm>
            <a:off x="2137259" y="1954443"/>
            <a:ext cx="5987639" cy="360132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513811-C9A0-64FD-1CE7-826A675FAB18}"/>
              </a:ext>
            </a:extLst>
          </p:cNvPr>
          <p:cNvGrpSpPr/>
          <p:nvPr/>
        </p:nvGrpSpPr>
        <p:grpSpPr>
          <a:xfrm>
            <a:off x="7079697" y="702162"/>
            <a:ext cx="3328108" cy="740062"/>
            <a:chOff x="8899622" y="818049"/>
            <a:chExt cx="2772162" cy="60015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49D394C-4785-9DF7-DA5D-AE05F2476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99622" y="818049"/>
              <a:ext cx="2772162" cy="600159"/>
            </a:xfrm>
            <a:prstGeom prst="rect">
              <a:avLst/>
            </a:prstGeom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9AA03D5-8C1E-1D7D-04D0-79BF302EF25D}"/>
                </a:ext>
              </a:extLst>
            </p:cNvPr>
            <p:cNvCxnSpPr/>
            <p:nvPr/>
          </p:nvCxnSpPr>
          <p:spPr>
            <a:xfrm flipV="1">
              <a:off x="10062175" y="1088392"/>
              <a:ext cx="63132" cy="12328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64F1FEB-02FA-473D-CFA4-6151AEAF47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89217" y="1092112"/>
              <a:ext cx="55759" cy="11956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5185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SS 2025">
  <a:themeElements>
    <a:clrScheme name="PASS 2024">
      <a:dk1>
        <a:srgbClr val="110449"/>
      </a:dk1>
      <a:lt1>
        <a:srgbClr val="FFFFFF"/>
      </a:lt1>
      <a:dk2>
        <a:srgbClr val="080438"/>
      </a:dk2>
      <a:lt2>
        <a:srgbClr val="000011"/>
      </a:lt2>
      <a:accent1>
        <a:srgbClr val="FFFF00"/>
      </a:accent1>
      <a:accent2>
        <a:srgbClr val="FF8A33"/>
      </a:accent2>
      <a:accent3>
        <a:srgbClr val="9933FF"/>
      </a:accent3>
      <a:accent4>
        <a:srgbClr val="33FF99"/>
      </a:accent4>
      <a:accent5>
        <a:srgbClr val="000000"/>
      </a:accent5>
      <a:accent6>
        <a:srgbClr val="9933FF"/>
      </a:accent6>
      <a:hlink>
        <a:srgbClr val="FFFFFF"/>
      </a:hlink>
      <a:folHlink>
        <a:srgbClr val="33FF9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tx1"/>
        </a:solidFill>
      </a:spPr>
      <a:bodyPr wrap="square" rtlCol="0">
        <a:spAutoFit/>
      </a:bodyPr>
      <a:lstStyle>
        <a:defPPr algn="l">
          <a:defRPr sz="1200" b="0" dirty="0">
            <a:solidFill>
              <a:schemeClr val="bg1"/>
            </a:solidFill>
            <a:latin typeface="IBM Plex Sans Medium" panose="020B0503050203000203" pitchFamily="34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3.xml><?xml version="1.0" encoding="utf-8"?>
<a:theme xmlns:a="http://schemas.openxmlformats.org/drawingml/2006/main" name="Redgate theme v2">
  <a:themeElements>
    <a:clrScheme name="PASS 2024">
      <a:dk1>
        <a:srgbClr val="110449"/>
      </a:dk1>
      <a:lt1>
        <a:srgbClr val="FFFFFF"/>
      </a:lt1>
      <a:dk2>
        <a:srgbClr val="080438"/>
      </a:dk2>
      <a:lt2>
        <a:srgbClr val="000011"/>
      </a:lt2>
      <a:accent1>
        <a:srgbClr val="FFFF00"/>
      </a:accent1>
      <a:accent2>
        <a:srgbClr val="FF8A33"/>
      </a:accent2>
      <a:accent3>
        <a:srgbClr val="9933FF"/>
      </a:accent3>
      <a:accent4>
        <a:srgbClr val="33FF99"/>
      </a:accent4>
      <a:accent5>
        <a:srgbClr val="000000"/>
      </a:accent5>
      <a:accent6>
        <a:srgbClr val="9933FF"/>
      </a:accent6>
      <a:hlink>
        <a:srgbClr val="FFFFFF"/>
      </a:hlink>
      <a:folHlink>
        <a:srgbClr val="33FF9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tx1"/>
        </a:solidFill>
      </a:spPr>
      <a:bodyPr wrap="square" rtlCol="0">
        <a:spAutoFit/>
      </a:bodyPr>
      <a:lstStyle>
        <a:defPPr algn="l">
          <a:defRPr sz="1200" b="0" dirty="0">
            <a:solidFill>
              <a:schemeClr val="bg1"/>
            </a:solidFill>
            <a:latin typeface="IBM Plex Sans Medium" panose="020B0503050203000203" pitchFamily="34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4.xml><?xml version="1.0" encoding="utf-8"?>
<a:theme xmlns:a="http://schemas.openxmlformats.org/drawingml/2006/main" name="PASS on Tour">
  <a:themeElements>
    <a:clrScheme name="PASS 2024">
      <a:dk1>
        <a:srgbClr val="110449"/>
      </a:dk1>
      <a:lt1>
        <a:srgbClr val="FFFFFF"/>
      </a:lt1>
      <a:dk2>
        <a:srgbClr val="080438"/>
      </a:dk2>
      <a:lt2>
        <a:srgbClr val="000011"/>
      </a:lt2>
      <a:accent1>
        <a:srgbClr val="FFFF00"/>
      </a:accent1>
      <a:accent2>
        <a:srgbClr val="FF8A33"/>
      </a:accent2>
      <a:accent3>
        <a:srgbClr val="9933FF"/>
      </a:accent3>
      <a:accent4>
        <a:srgbClr val="33FF99"/>
      </a:accent4>
      <a:accent5>
        <a:srgbClr val="000000"/>
      </a:accent5>
      <a:accent6>
        <a:srgbClr val="9933FF"/>
      </a:accent6>
      <a:hlink>
        <a:srgbClr val="FFFFFF"/>
      </a:hlink>
      <a:folHlink>
        <a:srgbClr val="33FF9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tx1"/>
        </a:solidFill>
      </a:spPr>
      <a:bodyPr wrap="square" rtlCol="0">
        <a:spAutoFit/>
      </a:bodyPr>
      <a:lstStyle>
        <a:defPPr algn="l">
          <a:defRPr sz="1200" b="0" dirty="0">
            <a:solidFill>
              <a:schemeClr val="bg1"/>
            </a:solidFill>
            <a:latin typeface="IBM Plex Sans Medium" panose="020B0503050203000203" pitchFamily="34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124050</TotalTime>
  <Words>10679</Words>
  <Application>Microsoft Office PowerPoint</Application>
  <PresentationFormat>Widescreen</PresentationFormat>
  <Paragraphs>1600</Paragraphs>
  <Slides>89</Slides>
  <Notes>74</Notes>
  <HiddenSlides>0</HiddenSlides>
  <MMClips>1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89</vt:i4>
      </vt:variant>
    </vt:vector>
  </HeadingPairs>
  <TitlesOfParts>
    <vt:vector size="110" baseType="lpstr">
      <vt:lpstr>-apple-system</vt:lpstr>
      <vt:lpstr>Arial</vt:lpstr>
      <vt:lpstr>Calibri</vt:lpstr>
      <vt:lpstr>Calibri Light</vt:lpstr>
      <vt:lpstr>Cascadia Code</vt:lpstr>
      <vt:lpstr>Cascadia Mono</vt:lpstr>
      <vt:lpstr>Consolas</vt:lpstr>
      <vt:lpstr>IBM Plex Sans</vt:lpstr>
      <vt:lpstr>Kanit Light</vt:lpstr>
      <vt:lpstr>Kanit Medium</vt:lpstr>
      <vt:lpstr>Kanit SemiBold</vt:lpstr>
      <vt:lpstr>Roboto</vt:lpstr>
      <vt:lpstr>Roboto Regular</vt:lpstr>
      <vt:lpstr>Segoe UI</vt:lpstr>
      <vt:lpstr>SFMono-Regular</vt:lpstr>
      <vt:lpstr>Verdana</vt:lpstr>
      <vt:lpstr>Wingdings</vt:lpstr>
      <vt:lpstr>Office Theme</vt:lpstr>
      <vt:lpstr>PASS 2025</vt:lpstr>
      <vt:lpstr>Redgate theme v2</vt:lpstr>
      <vt:lpstr>PASS on Tour</vt:lpstr>
      <vt:lpstr>Reviewing after the presentation?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JSON datatype</vt:lpstr>
      <vt:lpstr>Datatype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(on your own time)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am I showing you this?</vt:lpstr>
      <vt:lpstr>PowerPoint Presentation</vt:lpstr>
      <vt:lpstr>PowerPoint Presentation</vt:lpstr>
      <vt:lpstr>PowerPoint Presentation</vt:lpstr>
      <vt:lpstr>Demo (on your own time)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&lt;jsontype_column&gt;.modify</vt:lpstr>
      <vt:lpstr>Mitigating for Performance</vt:lpstr>
      <vt:lpstr>Where do we go from here?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300</cp:revision>
  <dcterms:created xsi:type="dcterms:W3CDTF">2024-01-27T23:55:18Z</dcterms:created>
  <dcterms:modified xsi:type="dcterms:W3CDTF">2026-01-03T17:34:37Z</dcterms:modified>
</cp:coreProperties>
</file>